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76"/>
  </p:notesMasterIdLst>
  <p:sldIdLst>
    <p:sldId id="257" r:id="rId2"/>
    <p:sldId id="297" r:id="rId3"/>
    <p:sldId id="386" r:id="rId4"/>
    <p:sldId id="348" r:id="rId5"/>
    <p:sldId id="413" r:id="rId6"/>
    <p:sldId id="387" r:id="rId7"/>
    <p:sldId id="349" r:id="rId8"/>
    <p:sldId id="350" r:id="rId9"/>
    <p:sldId id="363" r:id="rId10"/>
    <p:sldId id="637" r:id="rId11"/>
    <p:sldId id="909" r:id="rId12"/>
    <p:sldId id="908" r:id="rId13"/>
    <p:sldId id="710" r:id="rId14"/>
    <p:sldId id="702" r:id="rId15"/>
    <p:sldId id="259" r:id="rId16"/>
    <p:sldId id="318" r:id="rId17"/>
    <p:sldId id="322" r:id="rId18"/>
    <p:sldId id="326" r:id="rId19"/>
    <p:sldId id="315" r:id="rId20"/>
    <p:sldId id="316" r:id="rId21"/>
    <p:sldId id="317" r:id="rId22"/>
    <p:sldId id="325" r:id="rId23"/>
    <p:sldId id="329" r:id="rId24"/>
    <p:sldId id="330" r:id="rId25"/>
    <p:sldId id="314" r:id="rId26"/>
    <p:sldId id="260" r:id="rId27"/>
    <p:sldId id="261" r:id="rId28"/>
    <p:sldId id="262" r:id="rId29"/>
    <p:sldId id="263" r:id="rId30"/>
    <p:sldId id="264" r:id="rId31"/>
    <p:sldId id="265" r:id="rId32"/>
    <p:sldId id="266" r:id="rId33"/>
    <p:sldId id="267" r:id="rId34"/>
    <p:sldId id="268" r:id="rId35"/>
    <p:sldId id="269" r:id="rId36"/>
    <p:sldId id="270" r:id="rId37"/>
    <p:sldId id="271" r:id="rId38"/>
    <p:sldId id="272" r:id="rId39"/>
    <p:sldId id="273" r:id="rId40"/>
    <p:sldId id="274" r:id="rId41"/>
    <p:sldId id="275" r:id="rId42"/>
    <p:sldId id="276" r:id="rId43"/>
    <p:sldId id="299" r:id="rId44"/>
    <p:sldId id="277" r:id="rId45"/>
    <p:sldId id="278" r:id="rId46"/>
    <p:sldId id="279" r:id="rId47"/>
    <p:sldId id="327" r:id="rId48"/>
    <p:sldId id="303" r:id="rId49"/>
    <p:sldId id="280" r:id="rId50"/>
    <p:sldId id="281" r:id="rId51"/>
    <p:sldId id="319" r:id="rId52"/>
    <p:sldId id="300" r:id="rId53"/>
    <p:sldId id="292" r:id="rId54"/>
    <p:sldId id="294" r:id="rId55"/>
    <p:sldId id="282" r:id="rId56"/>
    <p:sldId id="283" r:id="rId57"/>
    <p:sldId id="291" r:id="rId58"/>
    <p:sldId id="293" r:id="rId59"/>
    <p:sldId id="323" r:id="rId60"/>
    <p:sldId id="324" r:id="rId61"/>
    <p:sldId id="308" r:id="rId62"/>
    <p:sldId id="309" r:id="rId63"/>
    <p:sldId id="310" r:id="rId64"/>
    <p:sldId id="311" r:id="rId65"/>
    <p:sldId id="312" r:id="rId66"/>
    <p:sldId id="313" r:id="rId67"/>
    <p:sldId id="320" r:id="rId68"/>
    <p:sldId id="321" r:id="rId69"/>
    <p:sldId id="286" r:id="rId70"/>
    <p:sldId id="287" r:id="rId71"/>
    <p:sldId id="288" r:id="rId72"/>
    <p:sldId id="290" r:id="rId73"/>
    <p:sldId id="328" r:id="rId74"/>
    <p:sldId id="284" r:id="rId7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7086" autoAdjust="0"/>
  </p:normalViewPr>
  <p:slideViewPr>
    <p:cSldViewPr>
      <p:cViewPr varScale="1">
        <p:scale>
          <a:sx n="78" d="100"/>
          <a:sy n="78" d="100"/>
        </p:scale>
        <p:origin x="1758" y="51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FBB0AE-1C53-4062-AB68-2267EDD4A9D5}" type="datetimeFigureOut">
              <a:rPr lang="en-US" smtClean="0"/>
              <a:pPr/>
              <a:t>12-Apr-18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D247D8-28A2-4F1F-B4BA-D014B771CA8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04848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488CAF-59EF-4616-9704-4BA9B7A9D9BE}" type="slidenum">
              <a:rPr lang="en-US" smtClean="0"/>
              <a:pPr/>
              <a:t>1</a:t>
            </a:fld>
            <a:endParaRPr 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D247D8-28A2-4F1F-B4BA-D014B771CA8C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9740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 used:</a:t>
            </a:r>
            <a:r>
              <a:rPr lang="en-US" baseline="0" dirty="0"/>
              <a:t> 1951 in UNIVAC-1</a:t>
            </a:r>
          </a:p>
          <a:p>
            <a:r>
              <a:rPr lang="en-US" baseline="0" dirty="0"/>
              <a:t>Picture: Spectra T-</a:t>
            </a:r>
            <a:r>
              <a:rPr lang="en-US" baseline="0" dirty="0" err="1"/>
              <a:t>Finity</a:t>
            </a:r>
            <a:r>
              <a:rPr lang="en-US" baseline="0" dirty="0"/>
              <a:t>, with 400PB capacity</a:t>
            </a:r>
          </a:p>
          <a:p>
            <a:r>
              <a:rPr lang="en-US" baseline="0" dirty="0"/>
              <a:t>Tape: Oracle T10000C: 5TB capacity, 250MB/s uncompressed write ratio</a:t>
            </a:r>
          </a:p>
          <a:p>
            <a:r>
              <a:rPr lang="en-US" baseline="0" dirty="0"/>
              <a:t>Driver typically compress data: 2x ratio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D247D8-28A2-4F1F-B4BA-D014B771CA8C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1402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D247D8-28A2-4F1F-B4BA-D014B771CA8C}" type="slidenum">
              <a:rPr lang="en-US" smtClean="0"/>
              <a:pPr/>
              <a:t>26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D247D8-28A2-4F1F-B4BA-D014B771CA8C}" type="slidenum">
              <a:rPr lang="en-US" smtClean="0"/>
              <a:pPr/>
              <a:t>27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D247D8-28A2-4F1F-B4BA-D014B771CA8C}" type="slidenum">
              <a:rPr lang="en-US" smtClean="0"/>
              <a:pPr/>
              <a:t>28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D247D8-28A2-4F1F-B4BA-D014B771CA8C}" type="slidenum">
              <a:rPr lang="en-US" smtClean="0"/>
              <a:pPr/>
              <a:t>29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D247D8-28A2-4F1F-B4BA-D014B771CA8C}" type="slidenum">
              <a:rPr lang="en-US" smtClean="0"/>
              <a:pPr/>
              <a:t>30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D247D8-28A2-4F1F-B4BA-D014B771CA8C}" type="slidenum">
              <a:rPr lang="en-US" smtClean="0"/>
              <a:pPr/>
              <a:t>31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3.5” 0.5-3TB</a:t>
            </a:r>
          </a:p>
          <a:p>
            <a:r>
              <a:rPr lang="en-US" dirty="0"/>
              <a:t>2.5” 320-640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D247D8-28A2-4F1F-B4BA-D014B771CA8C}" type="slidenum">
              <a:rPr lang="en-US" smtClean="0"/>
              <a:pPr/>
              <a:t>32</a:t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D247D8-28A2-4F1F-B4BA-D014B771CA8C}" type="slidenum">
              <a:rPr lang="en-US" smtClean="0"/>
              <a:pPr/>
              <a:t>33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EC82C4-7C56-F74D-9D34-54FC07770F3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81114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D247D8-28A2-4F1F-B4BA-D014B771CA8C}" type="slidenum">
              <a:rPr lang="en-US" smtClean="0"/>
              <a:pPr/>
              <a:t>34</a:t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D247D8-28A2-4F1F-B4BA-D014B771CA8C}" type="slidenum">
              <a:rPr lang="en-US" smtClean="0"/>
              <a:pPr/>
              <a:t>35</a:t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D247D8-28A2-4F1F-B4BA-D014B771CA8C}" type="slidenum">
              <a:rPr lang="en-US" smtClean="0"/>
              <a:pPr/>
              <a:t>36</a:t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D247D8-28A2-4F1F-B4BA-D014B771CA8C}" type="slidenum">
              <a:rPr lang="en-US" smtClean="0"/>
              <a:pPr/>
              <a:t>37</a:t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D247D8-28A2-4F1F-B4BA-D014B771CA8C}" type="slidenum">
              <a:rPr lang="en-US" smtClean="0"/>
              <a:pPr/>
              <a:t>38</a:t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D247D8-28A2-4F1F-B4BA-D014B771CA8C}" type="slidenum">
              <a:rPr lang="en-US" smtClean="0"/>
              <a:pPr/>
              <a:t>39</a:t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D247D8-28A2-4F1F-B4BA-D014B771CA8C}" type="slidenum">
              <a:rPr lang="en-US" smtClean="0"/>
              <a:pPr/>
              <a:t>40</a:t>
            </a:fld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D247D8-28A2-4F1F-B4BA-D014B771CA8C}" type="slidenum">
              <a:rPr lang="en-US" smtClean="0"/>
              <a:pPr/>
              <a:t>41</a:t>
            </a:fld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D247D8-28A2-4F1F-B4BA-D014B771CA8C}" type="slidenum">
              <a:rPr lang="en-US" smtClean="0"/>
              <a:pPr/>
              <a:t>42</a:t>
            </a:fld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D247D8-28A2-4F1F-B4BA-D014B771CA8C}" type="slidenum">
              <a:rPr lang="en-US" smtClean="0"/>
              <a:pPr/>
              <a:t>44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Published in 2009</a:t>
            </a:r>
          </a:p>
          <a:p>
            <a:endParaRPr lang="en-US" dirty="0"/>
          </a:p>
          <a:p>
            <a:r>
              <a:rPr lang="en-US" dirty="0"/>
              <a:t>Jim Gray’s talk 2007</a:t>
            </a:r>
          </a:p>
          <a:p>
            <a:endParaRPr lang="en-US" dirty="0"/>
          </a:p>
          <a:p>
            <a:pPr marL="228600" indent="-228600">
              <a:buAutoNum type="arabicPeriod"/>
            </a:pPr>
            <a:r>
              <a:rPr lang="en-US" dirty="0"/>
              <a:t>Empirical</a:t>
            </a:r>
          </a:p>
          <a:p>
            <a:pPr marL="228600" indent="-228600">
              <a:buAutoNum type="arabicPeriod"/>
            </a:pPr>
            <a:r>
              <a:rPr lang="en-US" dirty="0"/>
              <a:t>Theoretical</a:t>
            </a:r>
          </a:p>
          <a:p>
            <a:pPr marL="228600" indent="-228600">
              <a:buAutoNum type="arabicPeriod"/>
            </a:pPr>
            <a:r>
              <a:rPr lang="en-US" dirty="0"/>
              <a:t>Computational</a:t>
            </a:r>
          </a:p>
          <a:p>
            <a:pPr marL="228600" indent="-228600">
              <a:buAutoNum type="arabicPeriod"/>
            </a:pPr>
            <a:r>
              <a:rPr lang="en-US" dirty="0"/>
              <a:t>Data</a:t>
            </a:r>
            <a:r>
              <a:rPr lang="en-US" baseline="0" dirty="0"/>
              <a:t> exploration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EC82C4-7C56-F74D-9D34-54FC07770F3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59841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D247D8-28A2-4F1F-B4BA-D014B771CA8C}" type="slidenum">
              <a:rPr lang="en-US" smtClean="0"/>
              <a:pPr/>
              <a:t>45</a:t>
            </a:fld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D247D8-28A2-4F1F-B4BA-D014B771CA8C}" type="slidenum">
              <a:rPr lang="en-US" smtClean="0"/>
              <a:pPr/>
              <a:t>46</a:t>
            </a:fld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D247D8-28A2-4F1F-B4BA-D014B771CA8C}" type="slidenum">
              <a:rPr lang="en-US" smtClean="0"/>
              <a:pPr/>
              <a:t>49</a:t>
            </a:fld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D247D8-28A2-4F1F-B4BA-D014B771CA8C}" type="slidenum">
              <a:rPr lang="en-US" smtClean="0"/>
              <a:pPr/>
              <a:t>50</a:t>
            </a:fld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D247D8-28A2-4F1F-B4BA-D014B771CA8C}" type="slidenum">
              <a:rPr lang="en-US" smtClean="0"/>
              <a:pPr/>
              <a:t>53</a:t>
            </a:fld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D247D8-28A2-4F1F-B4BA-D014B771CA8C}" type="slidenum">
              <a:rPr lang="en-US" smtClean="0"/>
              <a:pPr/>
              <a:t>54</a:t>
            </a:fld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D247D8-28A2-4F1F-B4BA-D014B771CA8C}" type="slidenum">
              <a:rPr lang="en-US" smtClean="0"/>
              <a:pPr/>
              <a:t>55</a:t>
            </a:fld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D247D8-28A2-4F1F-B4BA-D014B771CA8C}" type="slidenum">
              <a:rPr lang="en-US" smtClean="0"/>
              <a:pPr/>
              <a:t>56</a:t>
            </a:fld>
            <a:endParaRPr 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D247D8-28A2-4F1F-B4BA-D014B771CA8C}" type="slidenum">
              <a:rPr lang="en-US" smtClean="0"/>
              <a:pPr/>
              <a:t>57</a:t>
            </a:fld>
            <a:endParaRPr 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D247D8-28A2-4F1F-B4BA-D014B771CA8C}" type="slidenum">
              <a:rPr lang="en-US" smtClean="0"/>
              <a:pPr/>
              <a:t>58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7650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Corbel" charset="0"/>
            </a:endParaRPr>
          </a:p>
          <a:p>
            <a:endParaRPr lang="en-US">
              <a:latin typeface="Corbel" charset="0"/>
            </a:endParaRPr>
          </a:p>
        </p:txBody>
      </p:sp>
      <p:sp>
        <p:nvSpPr>
          <p:cNvPr id="27651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91305A07-3E0E-BF47-BDDF-1097CFEBE668}" type="slidenum">
              <a:rPr lang="de-DE" sz="1200">
                <a:latin typeface="Corbel" charset="0"/>
                <a:cs typeface="Geneva" charset="0"/>
              </a:rPr>
              <a:pPr/>
              <a:t>10</a:t>
            </a:fld>
            <a:endParaRPr lang="de-DE" sz="1200">
              <a:latin typeface="Corbel" charset="0"/>
              <a:cs typeface="Genev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125459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1857A9D-5BD6-4E2E-AD9E-40AD061EF6C0}" type="slidenum">
              <a:rPr lang="en-US"/>
              <a:pPr/>
              <a:t>69</a:t>
            </a:fld>
            <a:endParaRPr lang="en-US"/>
          </a:p>
        </p:txBody>
      </p:sp>
      <p:sp>
        <p:nvSpPr>
          <p:cNvPr id="20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Times New Roman" pitchFamily="-108" charset="0"/>
              <a:ea typeface="ＭＳ Ｐゴシック" pitchFamily="-108" charset="-128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27763FE-5BC8-4B5A-A10C-60FB3F17176C}" type="slidenum">
              <a:rPr lang="en-US"/>
              <a:pPr/>
              <a:t>70</a:t>
            </a:fld>
            <a:endParaRPr lang="en-US"/>
          </a:p>
        </p:txBody>
      </p:sp>
      <p:sp>
        <p:nvSpPr>
          <p:cNvPr id="22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Times New Roman" pitchFamily="-108" charset="0"/>
              <a:ea typeface="ＭＳ Ｐゴシック" pitchFamily="-108" charset="-128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927A52B-6EC1-4C84-B5EC-96A51FCBC0F8}" type="slidenum">
              <a:rPr lang="en-US"/>
              <a:pPr/>
              <a:t>71</a:t>
            </a:fld>
            <a:endParaRPr lang="en-US"/>
          </a:p>
        </p:txBody>
      </p:sp>
      <p:sp>
        <p:nvSpPr>
          <p:cNvPr id="24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Times New Roman" pitchFamily="-108" charset="0"/>
              <a:ea typeface="ＭＳ Ｐゴシック" pitchFamily="-108" charset="-128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927A52B-6EC1-4C84-B5EC-96A51FCBC0F8}" type="slidenum">
              <a:rPr lang="en-US"/>
              <a:pPr/>
              <a:t>72</a:t>
            </a:fld>
            <a:endParaRPr lang="en-US"/>
          </a:p>
        </p:txBody>
      </p:sp>
      <p:sp>
        <p:nvSpPr>
          <p:cNvPr id="24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Times New Roman" pitchFamily="-108" charset="0"/>
              <a:ea typeface="ＭＳ Ｐゴシック" pitchFamily="-108" charset="-128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D247D8-28A2-4F1F-B4BA-D014B771CA8C}" type="slidenum">
              <a:rPr lang="en-US" smtClean="0"/>
              <a:pPr/>
              <a:t>74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9698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dirty="0">
                <a:latin typeface="Corbel" charset="0"/>
              </a:rPr>
              <a:t>Phenomenal data growth – dotted lines represents doubling every twelve months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dirty="0">
                <a:latin typeface="Arial" charset="0"/>
                <a:cs typeface="msgothic" charset="0"/>
              </a:rPr>
              <a:t>(</a:t>
            </a:r>
            <a:r>
              <a:rPr lang="en-GB" sz="1400" b="1" dirty="0">
                <a:latin typeface="Arial" charset="0"/>
                <a:cs typeface="msgothic" charset="0"/>
              </a:rPr>
              <a:t>A</a:t>
            </a:r>
            <a:r>
              <a:rPr lang="en-GB" dirty="0">
                <a:latin typeface="Arial" charset="0"/>
                <a:cs typeface="msgothic" charset="0"/>
              </a:rPr>
              <a:t>) Data accumulation at EMBL-EBI by data type, for example mass spectrometry (MS); (</a:t>
            </a:r>
            <a:r>
              <a:rPr lang="en-GB" sz="1400" b="1" dirty="0">
                <a:latin typeface="Arial" charset="0"/>
                <a:cs typeface="msgothic" charset="0"/>
              </a:rPr>
              <a:t>B</a:t>
            </a:r>
            <a:r>
              <a:rPr lang="en-GB" dirty="0">
                <a:latin typeface="Arial" charset="0"/>
                <a:cs typeface="msgothic" charset="0"/>
              </a:rPr>
              <a:t>) Data accumulation by dedicated resource, for example PRIDE. The y-axis is log-scale, with the slope of the dashed lines indicating a 12-month doubling time. Continued data growth is seen in all types of data at EMBL-EBI and all data resources. In all data resources shown here, growth rates are predicted to continue increasing, with notable sustained exponential growth in PRIDE, the European Genome-</a:t>
            </a:r>
            <a:r>
              <a:rPr lang="en-GB" dirty="0" err="1">
                <a:latin typeface="Arial" charset="0"/>
                <a:cs typeface="msgothic" charset="0"/>
              </a:rPr>
              <a:t>phenome</a:t>
            </a:r>
            <a:r>
              <a:rPr lang="en-GB" dirty="0">
                <a:latin typeface="Arial" charset="0"/>
                <a:cs typeface="msgothic" charset="0"/>
              </a:rPr>
              <a:t> Archive (EGA) and </a:t>
            </a:r>
            <a:r>
              <a:rPr lang="en-GB" dirty="0" err="1">
                <a:latin typeface="Arial" charset="0"/>
                <a:cs typeface="msgothic" charset="0"/>
              </a:rPr>
              <a:t>MetaboLights</a:t>
            </a:r>
            <a:r>
              <a:rPr lang="en-GB" dirty="0">
                <a:latin typeface="Arial" charset="0"/>
                <a:cs typeface="msgothic" charset="0"/>
              </a:rPr>
              <a:t>: all have doubling times of around 12 months. All three contributing platforms show rates that are increasing over time, with data growing exponentially with around a 12-month doubling time.</a:t>
            </a:r>
          </a:p>
          <a:p>
            <a:endParaRPr lang="en-US" dirty="0">
              <a:latin typeface="Corbel" charset="0"/>
            </a:endParaRPr>
          </a:p>
        </p:txBody>
      </p:sp>
      <p:sp>
        <p:nvSpPr>
          <p:cNvPr id="2969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4A691B11-3FAA-5846-B9B0-ED6E49AEE419}" type="slidenum">
              <a:rPr lang="de-DE" sz="1200">
                <a:latin typeface="Corbel" charset="0"/>
                <a:cs typeface="Geneva" charset="0"/>
              </a:rPr>
              <a:pPr/>
              <a:t>11</a:t>
            </a:fld>
            <a:endParaRPr lang="de-DE" sz="1200">
              <a:latin typeface="Corbel" charset="0"/>
              <a:cs typeface="Genev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54802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5842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Corbel" charset="0"/>
            </a:endParaRPr>
          </a:p>
        </p:txBody>
      </p:sp>
      <p:sp>
        <p:nvSpPr>
          <p:cNvPr id="35843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F2BC2464-086E-334D-8686-A3DF0E770771}" type="slidenum">
              <a:rPr lang="de-DE" sz="1200">
                <a:solidFill>
                  <a:srgbClr val="000000"/>
                </a:solidFill>
                <a:latin typeface="Corbel" charset="0"/>
              </a:rPr>
              <a:pPr/>
              <a:t>12</a:t>
            </a:fld>
            <a:endParaRPr lang="de-DE" sz="1200">
              <a:solidFill>
                <a:srgbClr val="000000"/>
              </a:solidFill>
              <a:latin typeface="Corbe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8521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3794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Corbel" charset="0"/>
            </a:endParaRPr>
          </a:p>
        </p:txBody>
      </p:sp>
      <p:sp>
        <p:nvSpPr>
          <p:cNvPr id="33795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07732B12-58E5-BD47-88B1-16871A6C06A0}" type="slidenum">
              <a:rPr lang="de-DE" sz="1200">
                <a:latin typeface="Corbel" charset="0"/>
              </a:rPr>
              <a:pPr/>
              <a:t>13</a:t>
            </a:fld>
            <a:endParaRPr lang="de-DE" sz="1200">
              <a:latin typeface="Corbe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48122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7890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>
                <a:latin typeface="Corbel" charset="0"/>
              </a:rPr>
              <a:t>We are generating data faster than we can transfer it.</a:t>
            </a:r>
          </a:p>
          <a:p>
            <a:endParaRPr lang="en-US">
              <a:latin typeface="Corbel" charset="0"/>
            </a:endParaRPr>
          </a:p>
          <a:p>
            <a:r>
              <a:rPr lang="en-US">
                <a:latin typeface="Corbel" charset="0"/>
              </a:rPr>
              <a:t>Even with faster lines we are talking major computational bottlenecks in file transfer.</a:t>
            </a:r>
          </a:p>
          <a:p>
            <a:endParaRPr lang="en-US">
              <a:latin typeface="Corbel" charset="0"/>
            </a:endParaRPr>
          </a:p>
          <a:p>
            <a:r>
              <a:rPr lang="en-US">
                <a:latin typeface="Corbel" charset="0"/>
              </a:rPr>
              <a:t>Technology get cheaper and faster</a:t>
            </a:r>
          </a:p>
          <a:p>
            <a:r>
              <a:rPr lang="en-US">
                <a:latin typeface="Corbel" charset="0"/>
              </a:rPr>
              <a:t>~15.000 hospital</a:t>
            </a:r>
          </a:p>
          <a:p>
            <a:r>
              <a:rPr lang="en-US">
                <a:latin typeface="Corbel" charset="0"/>
              </a:rPr>
              <a:t>~4.000 universities</a:t>
            </a:r>
          </a:p>
          <a:p>
            <a:r>
              <a:rPr lang="en-US">
                <a:latin typeface="Corbel" charset="0"/>
              </a:rPr>
              <a:t>~2.000 life sciences research institutes</a:t>
            </a:r>
          </a:p>
          <a:p>
            <a:r>
              <a:rPr lang="en-US">
                <a:latin typeface="Corbel" charset="0"/>
              </a:rPr>
              <a:t>How much data we will produce? How we will store it?</a:t>
            </a:r>
          </a:p>
          <a:p>
            <a:endParaRPr lang="en-US">
              <a:latin typeface="Corbel" charset="0"/>
            </a:endParaRPr>
          </a:p>
        </p:txBody>
      </p:sp>
      <p:sp>
        <p:nvSpPr>
          <p:cNvPr id="37891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71A24AC4-D4B4-B441-95CC-D255F08443F6}" type="slidenum">
              <a:rPr lang="de-DE" sz="1200">
                <a:latin typeface="Corbel" charset="0"/>
              </a:rPr>
              <a:pPr/>
              <a:t>14</a:t>
            </a:fld>
            <a:endParaRPr lang="de-DE" sz="1200">
              <a:latin typeface="Corbe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17193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D247D8-28A2-4F1F-B4BA-D014B771CA8C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1219200" y="3886200"/>
            <a:ext cx="6858000" cy="990600"/>
          </a:xfrm>
        </p:spPr>
        <p:txBody>
          <a:bodyPr anchor="t" anchorCtr="0"/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219200" y="5124450"/>
            <a:ext cx="6858000" cy="53340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>
            <a:lvl1pPr>
              <a:defRPr sz="1400"/>
            </a:lvl1pPr>
          </a:lstStyle>
          <a:p>
            <a:fld id="{ACDF6120-F1F0-4C60-9FE9-39AC71A9C79D}" type="datetimeFigureOut">
              <a:rPr lang="en-US" smtClean="0"/>
              <a:pPr/>
              <a:t>12-Apr-18</a:t>
            </a:fld>
            <a:endParaRPr lang="en-US" sz="1600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/>
          <a:p>
            <a:endParaRPr kumimoji="0"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1216152" y="6355080"/>
            <a:ext cx="1219200" cy="365760"/>
          </a:xfrm>
        </p:spPr>
        <p:txBody>
          <a:bodyPr/>
          <a:lstStyle/>
          <a:p>
            <a:fld id="{EA7C8D44-3667-46F6-9772-CC52308E2A7F}" type="slidenum">
              <a:rPr kumimoji="0" lang="en-US" smtClean="0"/>
              <a:pPr/>
              <a:t>‹#›</a:t>
            </a:fld>
            <a:endParaRPr kumimoji="0" lang="en-US" dirty="0"/>
          </a:p>
        </p:txBody>
      </p:sp>
      <p:sp>
        <p:nvSpPr>
          <p:cNvPr id="21" name="Rectangle 20"/>
          <p:cNvSpPr/>
          <p:nvPr/>
        </p:nvSpPr>
        <p:spPr>
          <a:xfrm>
            <a:off x="904875" y="3648075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3" name="Rectangle 32"/>
          <p:cNvSpPr/>
          <p:nvPr/>
        </p:nvSpPr>
        <p:spPr>
          <a:xfrm>
            <a:off x="914400" y="5048250"/>
            <a:ext cx="7315200" cy="685800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Rectangle 21"/>
          <p:cNvSpPr/>
          <p:nvPr/>
        </p:nvSpPr>
        <p:spPr>
          <a:xfrm>
            <a:off x="904875" y="3648075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2" name="Rectangle 31"/>
          <p:cNvSpPr/>
          <p:nvPr/>
        </p:nvSpPr>
        <p:spPr>
          <a:xfrm>
            <a:off x="914400" y="5048250"/>
            <a:ext cx="228600" cy="68580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F6120-F1F0-4C60-9FE9-39AC71A9C79D}" type="datetimeFigureOut">
              <a:rPr lang="en-US" smtClean="0"/>
              <a:pPr/>
              <a:t>12-Apr-18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F6120-F1F0-4C60-9FE9-39AC71A9C79D}" type="datetimeFigureOut">
              <a:rPr lang="en-US" smtClean="0"/>
              <a:pPr/>
              <a:t>12-Apr-18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Isosceles Triangle 7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 rot="5400000">
            <a:off x="3629607" y="3201952"/>
            <a:ext cx="585216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0" descr="elixir_helix_200_2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513" y="-26988"/>
            <a:ext cx="9269413" cy="6186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4" descr="elixir_1_RZ_mac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5373688"/>
            <a:ext cx="1820863" cy="1238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itle 1"/>
          <p:cNvSpPr>
            <a:spLocks noGrp="1"/>
          </p:cNvSpPr>
          <p:nvPr>
            <p:ph type="ctrTitle"/>
          </p:nvPr>
        </p:nvSpPr>
        <p:spPr>
          <a:xfrm>
            <a:off x="683568" y="3645024"/>
            <a:ext cx="7772400" cy="1225021"/>
          </a:xfrm>
        </p:spPr>
        <p:txBody>
          <a:bodyPr>
            <a:normAutofit/>
          </a:bodyPr>
          <a:lstStyle>
            <a:lvl1pPr algn="r">
              <a:defRPr sz="4000" b="1">
                <a:solidFill>
                  <a:schemeClr val="tx2">
                    <a:lumMod val="50000"/>
                  </a:schemeClr>
                </a:solidFill>
                <a:latin typeface="Corbel"/>
                <a:cs typeface="Corbel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3997405"/>
      </p:ext>
    </p:extLst>
  </p:cSld>
  <p:clrMapOvr>
    <a:masterClrMapping/>
  </p:clrMapOvr>
  <p:hf hdr="0" ft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F6120-F1F0-4C60-9FE9-39AC71A9C79D}" type="datetimeFigureOut">
              <a:rPr lang="en-US" smtClean="0"/>
              <a:pPr/>
              <a:t>12-Apr-18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‹#›</a:t>
            </a:fld>
            <a:endParaRPr kumimoji="0"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2971800"/>
            <a:ext cx="6858000" cy="1066800"/>
          </a:xfrm>
        </p:spPr>
        <p:txBody>
          <a:bodyPr anchor="t" anchorCtr="0"/>
          <a:lstStyle>
            <a:lvl1pPr algn="r">
              <a:buNone/>
              <a:defRPr sz="3200" b="0" cap="none" baseline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267200"/>
            <a:ext cx="6781800" cy="1143000"/>
          </a:xfrm>
        </p:spPr>
        <p:txBody>
          <a:bodyPr anchor="t" anchorCtr="0"/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/>
          <a:p>
            <a:fld id="{ACDF6120-F1F0-4C60-9FE9-39AC71A9C79D}" type="datetimeFigureOut">
              <a:rPr lang="en-US" smtClean="0"/>
              <a:pPr/>
              <a:t>12-Apr-18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/>
          <a:p>
            <a:endParaRPr kumimoji="0"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9848" y="6355080"/>
            <a:ext cx="1520952" cy="365760"/>
          </a:xfrm>
        </p:spPr>
        <p:txBody>
          <a:bodyPr/>
          <a:lstStyle/>
          <a:p>
            <a:fld id="{EA7C8D44-3667-46F6-9772-CC52308E2A7F}" type="slidenum">
              <a:rPr kumimoji="0" lang="en-US" smtClean="0"/>
              <a:pPr/>
              <a:t>‹#›</a:t>
            </a:fld>
            <a:endParaRPr kumimoji="0" lang="en-US" dirty="0"/>
          </a:p>
        </p:txBody>
      </p:sp>
      <p:sp>
        <p:nvSpPr>
          <p:cNvPr id="7" name="Rectangle 6"/>
          <p:cNvSpPr/>
          <p:nvPr/>
        </p:nvSpPr>
        <p:spPr>
          <a:xfrm>
            <a:off x="914400" y="2819400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914400" y="2819400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F6120-F1F0-4C60-9FE9-39AC71A9C79D}" type="datetimeFigureOut">
              <a:rPr lang="en-US" smtClean="0"/>
              <a:pPr/>
              <a:t>12-Apr-18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632198" y="1216152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85875"/>
            <a:ext cx="4040188" cy="685800"/>
          </a:xfrm>
          <a:noFill/>
          <a:ln>
            <a:noFill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8200" y="1295400"/>
            <a:ext cx="4041775" cy="685800"/>
          </a:xfrm>
          <a:noFill/>
          <a:ln>
            <a:noFill/>
          </a:ln>
        </p:spPr>
        <p:txBody>
          <a:bodyPr lIns="91440" anchor="b" anchorCtr="0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F6120-F1F0-4C60-9FE9-39AC71A9C79D}" type="datetimeFigureOut">
              <a:rPr lang="en-US" smtClean="0"/>
              <a:pPr/>
              <a:t>12-Apr-18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57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648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F6120-F1F0-4C60-9FE9-39AC71A9C79D}" type="datetimeFigureOut">
              <a:rPr lang="en-US" smtClean="0"/>
              <a:pPr/>
              <a:t>12-Apr-18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F6120-F1F0-4C60-9FE9-39AC71A9C79D}" type="datetimeFigureOut">
              <a:rPr lang="en-US" smtClean="0"/>
              <a:pPr/>
              <a:t>12-Apr-18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5" name="Straight Connector 4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24600" y="304800"/>
            <a:ext cx="2514600" cy="838200"/>
          </a:xfrm>
        </p:spPr>
        <p:txBody>
          <a:bodyPr anchor="b" anchorCtr="0">
            <a:noAutofit/>
          </a:bodyPr>
          <a:lstStyle>
            <a:lvl1pPr algn="l">
              <a:buNone/>
              <a:defRPr sz="20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324600" y="1219200"/>
            <a:ext cx="2514600" cy="4843463"/>
          </a:xfrm>
        </p:spPr>
        <p:txBody>
          <a:bodyPr/>
          <a:lstStyle>
            <a:lvl1pPr marL="0" indent="0">
              <a:lnSpc>
                <a:spcPts val="22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F6120-F1F0-4C60-9FE9-39AC71A9C79D}" type="datetimeFigureOut">
              <a:rPr lang="en-US" smtClean="0"/>
              <a:pPr/>
              <a:t>12-Apr-18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 rot="5400000">
            <a:off x="3160645" y="3324225"/>
            <a:ext cx="603504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"/>
          </p:nvPr>
        </p:nvSpPr>
        <p:spPr>
          <a:xfrm>
            <a:off x="304800" y="304800"/>
            <a:ext cx="5715000" cy="5715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00856"/>
            <a:ext cx="8229600" cy="674688"/>
          </a:xfrm>
          <a:ln>
            <a:solidFill>
              <a:schemeClr val="accent1"/>
            </a:solidFill>
          </a:ln>
        </p:spPr>
        <p:txBody>
          <a:bodyPr lIns="274320" anchor="ctr"/>
          <a:lstStyle>
            <a:lvl1pPr algn="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57200" y="1905000"/>
            <a:ext cx="8229600" cy="4270248"/>
          </a:xfrm>
          <a:solidFill>
            <a:schemeClr val="tx1">
              <a:shade val="50000"/>
            </a:schemeClr>
          </a:solidFill>
          <a:ln>
            <a:noFill/>
          </a:ln>
          <a:effectLst/>
        </p:spPr>
        <p:txBody>
          <a:bodyPr/>
          <a:lstStyle>
            <a:lvl1pPr marL="0" indent="0">
              <a:spcBef>
                <a:spcPts val="600"/>
              </a:spcBef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219200"/>
            <a:ext cx="8229600" cy="533400"/>
          </a:xfrm>
        </p:spPr>
        <p:txBody>
          <a:bodyPr anchor="ctr" anchorCtr="0"/>
          <a:lstStyle>
            <a:lvl1pPr marL="0" indent="0" algn="l">
              <a:buFontTx/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F6120-F1F0-4C60-9FE9-39AC71A9C79D}" type="datetimeFigureOut">
              <a:rPr lang="en-US" smtClean="0"/>
              <a:pPr/>
              <a:t>12-Apr-18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457200" y="500856"/>
            <a:ext cx="182880" cy="68580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prstGeom prst="rect">
            <a:avLst/>
          </a:prstGeom>
        </p:spPr>
        <p:txBody>
          <a:bodyPr vert="horz" anchor="b" anchorCtr="0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219200"/>
            <a:ext cx="8229600" cy="4910328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400800" y="6356350"/>
            <a:ext cx="2289048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ACDF6120-F1F0-4C60-9FE9-39AC71A9C79D}" type="datetimeFigureOut">
              <a:rPr lang="en-US" smtClean="0"/>
              <a:pPr/>
              <a:t>12-Apr-18</a:t>
            </a:fld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2898648" y="6356350"/>
            <a:ext cx="3505200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 algn="r" eaLnBrk="1" latinLnBrk="0" hangingPunct="1"/>
            <a:endParaRPr kumimoji="0" lang="en-US" sz="1400" dirty="0">
              <a:solidFill>
                <a:schemeClr val="tx2"/>
              </a:solidFill>
            </a:endParaRPr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612648" y="6356350"/>
            <a:ext cx="19812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 algn="l" eaLnBrk="1" latinLnBrk="0" hangingPunct="1"/>
            <a:fld id="{EA7C8D44-3667-46F6-9772-CC52308E2A7F}" type="slidenum">
              <a:rPr kumimoji="0" lang="en-US" smtClean="0"/>
              <a:pPr algn="l" eaLnBrk="1" latinLnBrk="0" hangingPunct="1"/>
              <a:t>‹#›</a:t>
            </a:fld>
            <a:endParaRPr kumimoji="0" lang="en-US" sz="1600" dirty="0">
              <a:solidFill>
                <a:schemeClr val="tx2"/>
              </a:solidFill>
            </a:endParaRPr>
          </a:p>
        </p:txBody>
      </p:sp>
      <p:sp>
        <p:nvSpPr>
          <p:cNvPr id="28" name="Straight Connector 2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9" name="Straight Connector 28"/>
          <p:cNvSpPr>
            <a:spLocks noChangeShapeType="1"/>
          </p:cNvSpPr>
          <p:nvPr/>
        </p:nvSpPr>
        <p:spPr bwMode="auto">
          <a:xfrm>
            <a:off x="457200" y="1143000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Isosceles Triangle 9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rtl="0" eaLnBrk="1" latinLnBrk="0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6000"/>
        <a:buFont typeface="Wingdings 3"/>
        <a:buChar char="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ts val="500"/>
        </a:spcBef>
        <a:buClr>
          <a:schemeClr val="accent2"/>
        </a:buClr>
        <a:buSzPct val="76000"/>
        <a:buFont typeface="Wingdings 3"/>
        <a:buChar char=""/>
        <a:defRPr kumimoji="0" sz="23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500"/>
        </a:spcBef>
        <a:buClr>
          <a:schemeClr val="bg1">
            <a:shade val="50000"/>
          </a:schemeClr>
        </a:buClr>
        <a:buSzPct val="76000"/>
        <a:buFont typeface="Wingdings 3"/>
        <a:buChar char="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400"/>
        </a:spcBef>
        <a:buClr>
          <a:schemeClr val="accent2">
            <a:shade val="75000"/>
          </a:schemeClr>
        </a:buClr>
        <a:buSzPct val="70000"/>
        <a:buFont typeface="Wingdings"/>
        <a:buChar char="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00"/>
        </a:spcBef>
        <a:buClr>
          <a:schemeClr val="accent2"/>
        </a:buClr>
        <a:buSzPct val="70000"/>
        <a:buFont typeface="Wingdings"/>
        <a:buChar char="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0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0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1.png"/><Relationship Id="rId4" Type="http://schemas.openxmlformats.org/officeDocument/2006/relationships/image" Target="../media/image20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usenix.org/events/lisa10/tech/slides/cass.pdf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://www.youtube.com/watch?v=Wiy_eHdj8kg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w3uwpuNY-Ww" TargetMode="Externa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jpeg"/><Relationship Id="rId3" Type="http://schemas.openxmlformats.org/officeDocument/2006/relationships/image" Target="../media/image61.wmf"/><Relationship Id="rId7" Type="http://schemas.openxmlformats.org/officeDocument/2006/relationships/image" Target="../media/image65.wmf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wmf"/><Relationship Id="rId5" Type="http://schemas.openxmlformats.org/officeDocument/2006/relationships/image" Target="../media/image63.jpeg"/><Relationship Id="rId4" Type="http://schemas.openxmlformats.org/officeDocument/2006/relationships/image" Target="../media/image62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wmf"/><Relationship Id="rId7" Type="http://schemas.openxmlformats.org/officeDocument/2006/relationships/image" Target="../media/image63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jpeg"/><Relationship Id="rId5" Type="http://schemas.openxmlformats.org/officeDocument/2006/relationships/image" Target="../media/image65.wmf"/><Relationship Id="rId4" Type="http://schemas.openxmlformats.org/officeDocument/2006/relationships/image" Target="../media/image64.wmf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wmf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jpeg"/><Relationship Id="rId5" Type="http://schemas.openxmlformats.org/officeDocument/2006/relationships/image" Target="../media/image67.jpeg"/><Relationship Id="rId4" Type="http://schemas.openxmlformats.org/officeDocument/2006/relationships/image" Target="../media/image63.jpe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wmf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jpeg"/><Relationship Id="rId5" Type="http://schemas.openxmlformats.org/officeDocument/2006/relationships/image" Target="../media/image67.jpeg"/><Relationship Id="rId4" Type="http://schemas.openxmlformats.org/officeDocument/2006/relationships/image" Target="../media/image63.jpe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Storage Systems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Lars Ailo Bongo</a:t>
            </a:r>
            <a:br>
              <a:rPr lang="en-US" dirty="0"/>
            </a:br>
            <a:r>
              <a:rPr lang="en-US" dirty="0"/>
              <a:t>Inf-2201, University of Troms</a:t>
            </a:r>
            <a:r>
              <a:rPr lang="nb-NO" dirty="0"/>
              <a:t>ø, Spring 2018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860391" y="5867400"/>
            <a:ext cx="43692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Based on slides from Kai Li, Princeton University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3F689A-1296-4BC6-865A-A16930C5EF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76200"/>
            <a:ext cx="3621674" cy="476250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4213" y="3644900"/>
            <a:ext cx="7772400" cy="1225550"/>
          </a:xfrm>
        </p:spPr>
        <p:txBody>
          <a:bodyPr/>
          <a:lstStyle/>
          <a:p>
            <a:pPr eaLnBrk="1" hangingPunct="1">
              <a:defRPr/>
            </a:pPr>
            <a:r>
              <a:rPr lang="en-GB" sz="6000" dirty="0">
                <a:latin typeface="Corbel" charset="0"/>
                <a:cs typeface="Arial" charset="0"/>
              </a:rPr>
              <a:t>Data challenges </a:t>
            </a:r>
            <a:endParaRPr lang="de-DE" dirty="0">
              <a:latin typeface="Corbe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81161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Title 1"/>
          <p:cNvSpPr>
            <a:spLocks noGrp="1"/>
          </p:cNvSpPr>
          <p:nvPr>
            <p:ph type="title"/>
          </p:nvPr>
        </p:nvSpPr>
        <p:spPr>
          <a:xfrm>
            <a:off x="5940152" y="476672"/>
            <a:ext cx="2880320" cy="574675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>
                <a:latin typeface="Corbel" charset="0"/>
              </a:rPr>
              <a:t>Data growth </a:t>
            </a:r>
            <a:r>
              <a:rPr lang="en-GB" dirty="0">
                <a:latin typeface="Corbel" charset="0"/>
              </a:rPr>
              <a:t>in the life sciences</a:t>
            </a:r>
            <a:endParaRPr lang="en-US" dirty="0">
              <a:latin typeface="Corbel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332656"/>
            <a:ext cx="4935970" cy="618203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868144" y="1700808"/>
            <a:ext cx="2988840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dirty="0">
                <a:latin typeface="Corbel"/>
                <a:cs typeface="Corbel"/>
              </a:rPr>
              <a:t>Data growth at EMBL-EBI</a:t>
            </a:r>
            <a:endParaRPr lang="en-GB" sz="1300" dirty="0">
              <a:latin typeface="Corbel"/>
              <a:cs typeface="Corbel"/>
            </a:endParaRPr>
          </a:p>
          <a:p>
            <a:endParaRPr lang="en-GB" sz="1300" dirty="0">
              <a:latin typeface="Corbel"/>
              <a:cs typeface="Corbel"/>
            </a:endParaRPr>
          </a:p>
          <a:p>
            <a:r>
              <a:rPr lang="en-GB" sz="1300" dirty="0">
                <a:latin typeface="Corbel"/>
                <a:cs typeface="Corbel"/>
              </a:rPr>
              <a:t>Source: Charles E. Cook et al. </a:t>
            </a:r>
            <a:r>
              <a:rPr lang="en-GB" sz="1300" i="1" dirty="0" err="1">
                <a:latin typeface="Corbel"/>
                <a:cs typeface="Corbel"/>
              </a:rPr>
              <a:t>Nucl</a:t>
            </a:r>
            <a:r>
              <a:rPr lang="en-GB" sz="1300" i="1" dirty="0">
                <a:latin typeface="Corbel"/>
                <a:cs typeface="Corbel"/>
              </a:rPr>
              <a:t>. Acids Res.</a:t>
            </a:r>
            <a:r>
              <a:rPr lang="en-GB" sz="1300" dirty="0">
                <a:latin typeface="Corbel"/>
                <a:cs typeface="Corbel"/>
              </a:rPr>
              <a:t> 2016;44:D20-D26</a:t>
            </a:r>
          </a:p>
        </p:txBody>
      </p:sp>
    </p:spTree>
    <p:extLst>
      <p:ext uri="{BB962C8B-B14F-4D97-AF65-F5344CB8AC3E}">
        <p14:creationId xmlns:p14="http://schemas.microsoft.com/office/powerpoint/2010/main" val="19628097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Title 1"/>
          <p:cNvSpPr>
            <a:spLocks noGrp="1"/>
          </p:cNvSpPr>
          <p:nvPr>
            <p:ph type="title"/>
          </p:nvPr>
        </p:nvSpPr>
        <p:spPr>
          <a:xfrm>
            <a:off x="539750" y="333375"/>
            <a:ext cx="8153400" cy="647700"/>
          </a:xfrm>
        </p:spPr>
        <p:txBody>
          <a:bodyPr/>
          <a:lstStyle/>
          <a:p>
            <a:pPr eaLnBrk="1" hangingPunct="1"/>
            <a:r>
              <a:rPr lang="en-US" dirty="0">
                <a:latin typeface="Corbel" charset="0"/>
              </a:rPr>
              <a:t>The data challenge: Data growth</a:t>
            </a:r>
          </a:p>
        </p:txBody>
      </p:sp>
      <p:sp>
        <p:nvSpPr>
          <p:cNvPr id="34819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0" y="6375400"/>
            <a:ext cx="3048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355E7259-C000-174C-8500-8AE0F6AEBB05}" type="slidenum">
              <a:rPr lang="de-DE" sz="900">
                <a:solidFill>
                  <a:srgbClr val="FFFFFF"/>
                </a:solidFill>
                <a:latin typeface="Corbel" charset="0"/>
              </a:rPr>
              <a:pPr eaLnBrk="1" hangingPunct="1"/>
              <a:t>12</a:t>
            </a:fld>
            <a:endParaRPr lang="de-DE" sz="900">
              <a:solidFill>
                <a:srgbClr val="FFFFFF"/>
              </a:solidFill>
              <a:latin typeface="Corbel" charset="0"/>
            </a:endParaRP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467544" y="1268760"/>
            <a:ext cx="3455987" cy="446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20000"/>
              </a:spcBef>
              <a:buClr>
                <a:srgbClr val="004080"/>
              </a:buClr>
              <a:buFont typeface="Arial" charset="0"/>
              <a:buChar char="•"/>
              <a:defRPr/>
            </a:pPr>
            <a:r>
              <a:rPr lang="en-GB" dirty="0">
                <a:solidFill>
                  <a:srgbClr val="000000"/>
                </a:solidFill>
                <a:latin typeface="Corbel" charset="0"/>
              </a:rPr>
              <a:t>Computer speed and storage capacity is </a:t>
            </a:r>
            <a:r>
              <a:rPr lang="en-GB" b="1" dirty="0">
                <a:solidFill>
                  <a:srgbClr val="000000"/>
                </a:solidFill>
                <a:latin typeface="Corbel" charset="0"/>
              </a:rPr>
              <a:t>doubling every 18 months </a:t>
            </a:r>
            <a:r>
              <a:rPr lang="en-GB" dirty="0">
                <a:solidFill>
                  <a:srgbClr val="000000"/>
                </a:solidFill>
                <a:latin typeface="Corbel" charset="0"/>
              </a:rPr>
              <a:t>and this rate is steady</a:t>
            </a:r>
          </a:p>
          <a:p>
            <a:pPr eaLnBrk="1" hangingPunct="1">
              <a:spcBef>
                <a:spcPct val="20000"/>
              </a:spcBef>
              <a:buClr>
                <a:srgbClr val="004080"/>
              </a:buClr>
              <a:buFont typeface="Arial" charset="0"/>
              <a:buChar char="•"/>
              <a:defRPr/>
            </a:pPr>
            <a:endParaRPr lang="en-GB" dirty="0">
              <a:solidFill>
                <a:srgbClr val="000000"/>
              </a:solidFill>
              <a:latin typeface="Corbel" charset="0"/>
            </a:endParaRPr>
          </a:p>
          <a:p>
            <a:pPr eaLnBrk="1" hangingPunct="1">
              <a:spcBef>
                <a:spcPct val="20000"/>
              </a:spcBef>
              <a:buClr>
                <a:srgbClr val="004080"/>
              </a:buClr>
              <a:buFont typeface="Arial" charset="0"/>
              <a:buChar char="•"/>
              <a:defRPr/>
            </a:pPr>
            <a:r>
              <a:rPr lang="en-GB" dirty="0">
                <a:solidFill>
                  <a:srgbClr val="000000"/>
                </a:solidFill>
                <a:latin typeface="Corbel" charset="0"/>
              </a:rPr>
              <a:t>DNA sequence data is </a:t>
            </a:r>
            <a:r>
              <a:rPr lang="en-GB" b="1" dirty="0">
                <a:solidFill>
                  <a:schemeClr val="accent3"/>
                </a:solidFill>
                <a:latin typeface="Corbel" charset="0"/>
              </a:rPr>
              <a:t>doubling every 6-8 months </a:t>
            </a:r>
            <a:r>
              <a:rPr lang="en-GB" dirty="0">
                <a:solidFill>
                  <a:srgbClr val="000000"/>
                </a:solidFill>
                <a:latin typeface="Corbel" charset="0"/>
              </a:rPr>
              <a:t>over the last 3 years and looks to continue for this decade</a:t>
            </a:r>
          </a:p>
        </p:txBody>
      </p:sp>
      <p:sp>
        <p:nvSpPr>
          <p:cNvPr id="9" name="TextBox 5"/>
          <p:cNvSpPr txBox="1">
            <a:spLocks noChangeArrowheads="1"/>
          </p:cNvSpPr>
          <p:nvPr/>
        </p:nvSpPr>
        <p:spPr bwMode="auto">
          <a:xfrm>
            <a:off x="4572000" y="4365104"/>
            <a:ext cx="3744416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300" dirty="0"/>
              <a:t>Source: Charles E. Cook at al. </a:t>
            </a:r>
            <a:r>
              <a:rPr lang="en-US" sz="1300" i="1" dirty="0" err="1"/>
              <a:t>Nucl</a:t>
            </a:r>
            <a:r>
              <a:rPr lang="en-US" sz="1300" i="1" dirty="0"/>
              <a:t>. Acids Res. 2016; 44: D20-D26</a:t>
            </a:r>
            <a:endParaRPr lang="en-US" sz="13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3070" y="1196752"/>
            <a:ext cx="4640890" cy="3096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681070"/>
      </p:ext>
    </p:extLst>
  </p:cSld>
  <p:clrMapOvr>
    <a:masterClrMapping/>
  </p:clrMapOvr>
  <p:transition spd="slow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Title 1"/>
          <p:cNvSpPr>
            <a:spLocks noGrp="1"/>
          </p:cNvSpPr>
          <p:nvPr>
            <p:ph type="title"/>
          </p:nvPr>
        </p:nvSpPr>
        <p:spPr>
          <a:xfrm>
            <a:off x="539750" y="333375"/>
            <a:ext cx="8153400" cy="574675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>
                <a:latin typeface="Corbel" charset="0"/>
              </a:rPr>
              <a:t>Data resources in life science</a:t>
            </a:r>
          </a:p>
        </p:txBody>
      </p:sp>
      <p:sp>
        <p:nvSpPr>
          <p:cNvPr id="32770" name="TextBox 2"/>
          <p:cNvSpPr txBox="1">
            <a:spLocks noChangeArrowheads="1"/>
          </p:cNvSpPr>
          <p:nvPr/>
        </p:nvSpPr>
        <p:spPr bwMode="auto">
          <a:xfrm>
            <a:off x="3924300" y="5013325"/>
            <a:ext cx="4751388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>
                <a:solidFill>
                  <a:srgbClr val="000000"/>
                </a:solidFill>
                <a:cs typeface="Geneva" charset="0"/>
              </a:rPr>
              <a:t>Nucleic Acids Research annual Database Issue </a:t>
            </a:r>
          </a:p>
          <a:p>
            <a:pPr eaLnBrk="1" hangingPunct="1"/>
            <a:r>
              <a:rPr lang="en-US" sz="1000">
                <a:solidFill>
                  <a:srgbClr val="000000"/>
                </a:solidFill>
                <a:cs typeface="Geneva" charset="0"/>
              </a:rPr>
              <a:t>and the NAR online Molecular Biology Database Collection in 2012. </a:t>
            </a:r>
          </a:p>
          <a:p>
            <a:pPr eaLnBrk="1" hangingPunct="1"/>
            <a:r>
              <a:rPr lang="en-US" sz="1000">
                <a:solidFill>
                  <a:srgbClr val="000000"/>
                </a:solidFill>
                <a:cs typeface="Geneva" charset="0"/>
              </a:rPr>
              <a:t>MY Galperin, GR Cochrane – Nucleic  Acids Research, 2011</a:t>
            </a:r>
          </a:p>
        </p:txBody>
      </p:sp>
      <p:sp>
        <p:nvSpPr>
          <p:cNvPr id="32771" name="TextBox 15"/>
          <p:cNvSpPr txBox="1">
            <a:spLocks noChangeArrowheads="1"/>
          </p:cNvSpPr>
          <p:nvPr/>
        </p:nvSpPr>
        <p:spPr bwMode="auto">
          <a:xfrm>
            <a:off x="250825" y="5373688"/>
            <a:ext cx="3241675" cy="1322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GB" sz="8000" b="1">
                <a:cs typeface="Geneva" charset="0"/>
              </a:rPr>
              <a:t>~1800</a:t>
            </a:r>
          </a:p>
        </p:txBody>
      </p:sp>
      <p:sp>
        <p:nvSpPr>
          <p:cNvPr id="32772" name="TextBox 17"/>
          <p:cNvSpPr txBox="1">
            <a:spLocks noChangeArrowheads="1"/>
          </p:cNvSpPr>
          <p:nvPr/>
        </p:nvSpPr>
        <p:spPr bwMode="auto">
          <a:xfrm>
            <a:off x="393700" y="4581525"/>
            <a:ext cx="3149600" cy="1292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GB" sz="2600" b="1">
                <a:solidFill>
                  <a:srgbClr val="000000"/>
                </a:solidFill>
                <a:cs typeface="Geneva" charset="0"/>
              </a:rPr>
              <a:t>molecular biology</a:t>
            </a:r>
          </a:p>
          <a:p>
            <a:pPr algn="r" eaLnBrk="1" hangingPunct="1"/>
            <a:r>
              <a:rPr lang="en-GB" sz="2600" b="1">
                <a:solidFill>
                  <a:srgbClr val="000000"/>
                </a:solidFill>
                <a:cs typeface="Geneva" charset="0"/>
              </a:rPr>
              <a:t>data resources</a:t>
            </a:r>
          </a:p>
          <a:p>
            <a:pPr algn="r" eaLnBrk="1" hangingPunct="1"/>
            <a:endParaRPr lang="en-GB" sz="2600" b="1">
              <a:solidFill>
                <a:srgbClr val="000000"/>
              </a:solidFill>
              <a:cs typeface="Geneva" charset="0"/>
            </a:endParaRPr>
          </a:p>
        </p:txBody>
      </p:sp>
      <p:pic>
        <p:nvPicPr>
          <p:cNvPr id="32773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1052513"/>
            <a:ext cx="8121650" cy="350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167817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Title 1"/>
          <p:cNvSpPr>
            <a:spLocks noGrp="1"/>
          </p:cNvSpPr>
          <p:nvPr>
            <p:ph type="title"/>
          </p:nvPr>
        </p:nvSpPr>
        <p:spPr>
          <a:xfrm>
            <a:off x="539750" y="333375"/>
            <a:ext cx="8153400" cy="574675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>
                <a:latin typeface="Corbel" charset="0"/>
              </a:rPr>
              <a:t>We generate data faster than we can deposit it</a:t>
            </a:r>
            <a:br>
              <a:rPr lang="en-US">
                <a:latin typeface="Corbel" charset="0"/>
              </a:rPr>
            </a:br>
            <a:endParaRPr lang="en-US">
              <a:latin typeface="Corbel" charset="0"/>
            </a:endParaRPr>
          </a:p>
        </p:txBody>
      </p:sp>
      <p:sp>
        <p:nvSpPr>
          <p:cNvPr id="36866" name="Rectangle 8"/>
          <p:cNvSpPr>
            <a:spLocks noChangeArrowheads="1"/>
          </p:cNvSpPr>
          <p:nvPr/>
        </p:nvSpPr>
        <p:spPr bwMode="auto">
          <a:xfrm>
            <a:off x="0" y="5300663"/>
            <a:ext cx="9144000" cy="1584325"/>
          </a:xfrm>
          <a:prstGeom prst="rect">
            <a:avLst/>
          </a:prstGeom>
          <a:solidFill>
            <a:srgbClr val="EAEAEA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>
              <a:latin typeface="Corbel" charset="0"/>
              <a:cs typeface="Corbel" charset="0"/>
            </a:endParaRPr>
          </a:p>
        </p:txBody>
      </p:sp>
      <p:sp>
        <p:nvSpPr>
          <p:cNvPr id="36867" name="Rectangle 6"/>
          <p:cNvSpPr>
            <a:spLocks noChangeArrowheads="1"/>
          </p:cNvSpPr>
          <p:nvPr/>
        </p:nvSpPr>
        <p:spPr bwMode="auto">
          <a:xfrm>
            <a:off x="0" y="2381250"/>
            <a:ext cx="9144000" cy="1408113"/>
          </a:xfrm>
          <a:prstGeom prst="rect">
            <a:avLst/>
          </a:prstGeom>
          <a:solidFill>
            <a:srgbClr val="EAEAEA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>
              <a:latin typeface="Corbel" charset="0"/>
              <a:cs typeface="Corbel" charset="0"/>
            </a:endParaRPr>
          </a:p>
        </p:txBody>
      </p:sp>
      <p:sp>
        <p:nvSpPr>
          <p:cNvPr id="36868" name="Rectangle 7"/>
          <p:cNvSpPr>
            <a:spLocks noChangeArrowheads="1"/>
          </p:cNvSpPr>
          <p:nvPr/>
        </p:nvSpPr>
        <p:spPr bwMode="auto">
          <a:xfrm>
            <a:off x="0" y="3789363"/>
            <a:ext cx="9144000" cy="1511300"/>
          </a:xfrm>
          <a:prstGeom prst="rect">
            <a:avLst/>
          </a:prstGeom>
          <a:solidFill>
            <a:srgbClr val="F8F8F8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>
              <a:latin typeface="Corbel" charset="0"/>
              <a:cs typeface="Corbel" charset="0"/>
            </a:endParaRPr>
          </a:p>
        </p:txBody>
      </p:sp>
      <p:sp>
        <p:nvSpPr>
          <p:cNvPr id="6" name="Rectangle 44"/>
          <p:cNvSpPr>
            <a:spLocks noChangeArrowheads="1"/>
          </p:cNvSpPr>
          <p:nvPr/>
        </p:nvSpPr>
        <p:spPr bwMode="auto">
          <a:xfrm>
            <a:off x="4427538" y="1446213"/>
            <a:ext cx="4716462" cy="5411787"/>
          </a:xfrm>
          <a:prstGeom prst="rect">
            <a:avLst/>
          </a:prstGeom>
          <a:solidFill>
            <a:schemeClr val="bg1">
              <a:lumMod val="65000"/>
              <a:alpha val="20000"/>
            </a:schemeClr>
          </a:solidFill>
          <a:ln>
            <a:noFill/>
          </a:ln>
        </p:spPr>
        <p:txBody>
          <a:bodyPr wrap="none"/>
          <a:lstStyle/>
          <a:p>
            <a:pPr>
              <a:defRPr/>
            </a:pPr>
            <a:endParaRPr lang="en-US" sz="1600" dirty="0"/>
          </a:p>
        </p:txBody>
      </p:sp>
      <p:sp>
        <p:nvSpPr>
          <p:cNvPr id="36870" name="Rectangle 44"/>
          <p:cNvSpPr>
            <a:spLocks noChangeArrowheads="1"/>
          </p:cNvSpPr>
          <p:nvPr/>
        </p:nvSpPr>
        <p:spPr bwMode="auto">
          <a:xfrm>
            <a:off x="0" y="1971675"/>
            <a:ext cx="3382963" cy="4886325"/>
          </a:xfrm>
          <a:prstGeom prst="rect">
            <a:avLst/>
          </a:prstGeom>
          <a:solidFill>
            <a:srgbClr val="DADADA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/>
          <a:lstStyle/>
          <a:p>
            <a:endParaRPr lang="en-US" sz="1600"/>
          </a:p>
        </p:txBody>
      </p:sp>
      <p:sp>
        <p:nvSpPr>
          <p:cNvPr id="36871" name="Slide Number Placeholder 2"/>
          <p:cNvSpPr txBox="1">
            <a:spLocks/>
          </p:cNvSpPr>
          <p:nvPr/>
        </p:nvSpPr>
        <p:spPr bwMode="auto">
          <a:xfrm>
            <a:off x="152400" y="6375400"/>
            <a:ext cx="3048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DB80DC1D-490D-CF43-9BE3-3AA73E4415ED}" type="slidenum">
              <a:rPr lang="de-DE" sz="900">
                <a:solidFill>
                  <a:srgbClr val="FFFFFF"/>
                </a:solidFill>
                <a:latin typeface="Corbel" charset="0"/>
                <a:cs typeface="Corbel" charset="0"/>
              </a:rPr>
              <a:pPr eaLnBrk="1" hangingPunct="1"/>
              <a:t>14</a:t>
            </a:fld>
            <a:endParaRPr lang="de-DE" sz="900">
              <a:solidFill>
                <a:srgbClr val="FFFFFF"/>
              </a:solidFill>
              <a:latin typeface="Corbel" charset="0"/>
              <a:cs typeface="Corbel" charset="0"/>
            </a:endParaRPr>
          </a:p>
        </p:txBody>
      </p:sp>
      <p:pic>
        <p:nvPicPr>
          <p:cNvPr id="36872" name="Picture 9" descr="micorscope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307" r="-12294"/>
          <a:stretch>
            <a:fillRect/>
          </a:stretch>
        </p:blipFill>
        <p:spPr bwMode="auto">
          <a:xfrm>
            <a:off x="117475" y="5381625"/>
            <a:ext cx="1435100" cy="14414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73" name="Picture 10" descr="dna_sequencer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292" t="-6927" r="-14911" b="-3314"/>
          <a:stretch>
            <a:fillRect/>
          </a:stretch>
        </p:blipFill>
        <p:spPr bwMode="auto">
          <a:xfrm>
            <a:off x="117475" y="2454275"/>
            <a:ext cx="1436688" cy="12700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74" name="Picture 11" descr="mass_spectometer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t="-5515" r="-11703"/>
          <a:stretch>
            <a:fillRect/>
          </a:stretch>
        </p:blipFill>
        <p:spPr bwMode="auto">
          <a:xfrm>
            <a:off x="119063" y="3849688"/>
            <a:ext cx="1435100" cy="137953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75" name="TextBox 9"/>
          <p:cNvSpPr txBox="1">
            <a:spLocks noChangeArrowheads="1"/>
          </p:cNvSpPr>
          <p:nvPr/>
        </p:nvSpPr>
        <p:spPr bwMode="auto">
          <a:xfrm>
            <a:off x="2339975" y="2852738"/>
            <a:ext cx="123348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>
                <a:latin typeface="Corbel" charset="0"/>
                <a:cs typeface="Corbel" charset="0"/>
              </a:rPr>
              <a:t>~100 GB</a:t>
            </a:r>
          </a:p>
        </p:txBody>
      </p:sp>
      <p:sp>
        <p:nvSpPr>
          <p:cNvPr id="36876" name="TextBox 10"/>
          <p:cNvSpPr txBox="1">
            <a:spLocks noChangeArrowheads="1"/>
          </p:cNvSpPr>
          <p:nvPr/>
        </p:nvSpPr>
        <p:spPr bwMode="auto">
          <a:xfrm>
            <a:off x="2484438" y="4292600"/>
            <a:ext cx="8953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>
                <a:latin typeface="Corbel" charset="0"/>
                <a:cs typeface="Corbel" charset="0"/>
              </a:rPr>
              <a:t>~4 TB</a:t>
            </a:r>
          </a:p>
        </p:txBody>
      </p:sp>
      <p:sp>
        <p:nvSpPr>
          <p:cNvPr id="36877" name="TextBox 11"/>
          <p:cNvSpPr txBox="1">
            <a:spLocks noChangeArrowheads="1"/>
          </p:cNvSpPr>
          <p:nvPr/>
        </p:nvSpPr>
        <p:spPr bwMode="auto">
          <a:xfrm>
            <a:off x="2484438" y="5876925"/>
            <a:ext cx="8953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>
                <a:latin typeface="Corbel" charset="0"/>
                <a:cs typeface="Corbel" charset="0"/>
              </a:rPr>
              <a:t>~4 TB</a:t>
            </a:r>
          </a:p>
        </p:txBody>
      </p:sp>
      <p:sp>
        <p:nvSpPr>
          <p:cNvPr id="36878" name="TextBox 12"/>
          <p:cNvSpPr txBox="1">
            <a:spLocks noChangeArrowheads="1"/>
          </p:cNvSpPr>
          <p:nvPr/>
        </p:nvSpPr>
        <p:spPr bwMode="auto">
          <a:xfrm>
            <a:off x="1192213" y="1966913"/>
            <a:ext cx="103028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b="1">
                <a:latin typeface="Corbel" charset="0"/>
                <a:cs typeface="Corbel" charset="0"/>
              </a:rPr>
              <a:t>24 hours</a:t>
            </a:r>
          </a:p>
        </p:txBody>
      </p:sp>
      <p:sp>
        <p:nvSpPr>
          <p:cNvPr id="36879" name="TextBox 14"/>
          <p:cNvSpPr txBox="1">
            <a:spLocks noChangeArrowheads="1"/>
          </p:cNvSpPr>
          <p:nvPr/>
        </p:nvSpPr>
        <p:spPr bwMode="auto">
          <a:xfrm>
            <a:off x="5622925" y="1979613"/>
            <a:ext cx="90328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b="1">
                <a:latin typeface="Corbel" charset="0"/>
                <a:cs typeface="Corbel" charset="0"/>
              </a:rPr>
              <a:t>100 Mb</a:t>
            </a:r>
          </a:p>
        </p:txBody>
      </p:sp>
      <p:sp>
        <p:nvSpPr>
          <p:cNvPr id="36880" name="TextBox 19"/>
          <p:cNvSpPr txBox="1">
            <a:spLocks noChangeArrowheads="1"/>
          </p:cNvSpPr>
          <p:nvPr/>
        </p:nvSpPr>
        <p:spPr bwMode="auto">
          <a:xfrm>
            <a:off x="5475288" y="2852738"/>
            <a:ext cx="12668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>
                <a:solidFill>
                  <a:srgbClr val="008000"/>
                </a:solidFill>
                <a:latin typeface="Corbel" charset="0"/>
                <a:cs typeface="Corbel" charset="0"/>
              </a:rPr>
              <a:t>~5 hours</a:t>
            </a:r>
          </a:p>
        </p:txBody>
      </p:sp>
      <p:sp>
        <p:nvSpPr>
          <p:cNvPr id="36881" name="TextBox 20"/>
          <p:cNvSpPr txBox="1">
            <a:spLocks noChangeArrowheads="1"/>
          </p:cNvSpPr>
          <p:nvPr/>
        </p:nvSpPr>
        <p:spPr bwMode="auto">
          <a:xfrm>
            <a:off x="5508625" y="4292600"/>
            <a:ext cx="11493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>
                <a:solidFill>
                  <a:srgbClr val="FB841E"/>
                </a:solidFill>
                <a:latin typeface="Corbel" charset="0"/>
                <a:cs typeface="Corbel" charset="0"/>
              </a:rPr>
              <a:t>~4 days</a:t>
            </a:r>
          </a:p>
        </p:txBody>
      </p:sp>
      <p:sp>
        <p:nvSpPr>
          <p:cNvPr id="36882" name="TextBox 21"/>
          <p:cNvSpPr txBox="1">
            <a:spLocks noChangeArrowheads="1"/>
          </p:cNvSpPr>
          <p:nvPr/>
        </p:nvSpPr>
        <p:spPr bwMode="auto">
          <a:xfrm>
            <a:off x="5508625" y="5876925"/>
            <a:ext cx="11493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>
                <a:solidFill>
                  <a:srgbClr val="FB841E"/>
                </a:solidFill>
                <a:latin typeface="Corbel" charset="0"/>
                <a:cs typeface="Corbel" charset="0"/>
              </a:rPr>
              <a:t>~4 days</a:t>
            </a:r>
          </a:p>
        </p:txBody>
      </p:sp>
      <p:sp>
        <p:nvSpPr>
          <p:cNvPr id="36883" name="TextBox 25"/>
          <p:cNvSpPr txBox="1">
            <a:spLocks noChangeArrowheads="1"/>
          </p:cNvSpPr>
          <p:nvPr/>
        </p:nvSpPr>
        <p:spPr bwMode="auto">
          <a:xfrm>
            <a:off x="2124075" y="2349500"/>
            <a:ext cx="16002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>
                <a:latin typeface="Corbel" charset="0"/>
                <a:cs typeface="Corbel" charset="0"/>
              </a:rPr>
              <a:t>DNA sequencing</a:t>
            </a:r>
          </a:p>
        </p:txBody>
      </p:sp>
      <p:sp>
        <p:nvSpPr>
          <p:cNvPr id="36884" name="TextBox 26"/>
          <p:cNvSpPr txBox="1">
            <a:spLocks noChangeArrowheads="1"/>
          </p:cNvSpPr>
          <p:nvPr/>
        </p:nvSpPr>
        <p:spPr bwMode="auto">
          <a:xfrm>
            <a:off x="2119313" y="3736975"/>
            <a:ext cx="1804987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>
                <a:latin typeface="Corbel" charset="0"/>
                <a:cs typeface="Corbel" charset="0"/>
              </a:rPr>
              <a:t>Mass spectrometry</a:t>
            </a:r>
          </a:p>
        </p:txBody>
      </p:sp>
      <p:sp>
        <p:nvSpPr>
          <p:cNvPr id="36885" name="TextBox 27"/>
          <p:cNvSpPr txBox="1">
            <a:spLocks noChangeArrowheads="1"/>
          </p:cNvSpPr>
          <p:nvPr/>
        </p:nvSpPr>
        <p:spPr bwMode="auto">
          <a:xfrm>
            <a:off x="2128838" y="5276850"/>
            <a:ext cx="1158875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>
                <a:latin typeface="Corbel" charset="0"/>
                <a:cs typeface="Corbel" charset="0"/>
              </a:rPr>
              <a:t>Microscopy</a:t>
            </a:r>
          </a:p>
        </p:txBody>
      </p:sp>
      <p:sp>
        <p:nvSpPr>
          <p:cNvPr id="36886" name="Rectangle 30"/>
          <p:cNvSpPr>
            <a:spLocks noChangeArrowheads="1"/>
          </p:cNvSpPr>
          <p:nvPr/>
        </p:nvSpPr>
        <p:spPr bwMode="auto">
          <a:xfrm>
            <a:off x="5148263" y="1484313"/>
            <a:ext cx="231775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600">
                <a:latin typeface="Corbel" charset="0"/>
                <a:cs typeface="Corbel" charset="0"/>
              </a:rPr>
              <a:t>Network file transfer rate</a:t>
            </a:r>
          </a:p>
        </p:txBody>
      </p:sp>
      <p:cxnSp>
        <p:nvCxnSpPr>
          <p:cNvPr id="33" name="Straight Connector 32"/>
          <p:cNvCxnSpPr/>
          <p:nvPr/>
        </p:nvCxnSpPr>
        <p:spPr bwMode="auto">
          <a:xfrm>
            <a:off x="0" y="1951038"/>
            <a:ext cx="91440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6" name="Straight Connector 35"/>
          <p:cNvCxnSpPr/>
          <p:nvPr/>
        </p:nvCxnSpPr>
        <p:spPr bwMode="auto">
          <a:xfrm>
            <a:off x="4427538" y="1989138"/>
            <a:ext cx="0" cy="486886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9317174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Magnetic disks</a:t>
            </a:r>
          </a:p>
          <a:p>
            <a:r>
              <a:rPr lang="en-US" dirty="0"/>
              <a:t>Disk arrays</a:t>
            </a:r>
          </a:p>
          <a:p>
            <a:r>
              <a:rPr lang="en-US" dirty="0"/>
              <a:t>Flash storage</a:t>
            </a:r>
          </a:p>
          <a:p>
            <a:r>
              <a:rPr lang="en-US" dirty="0"/>
              <a:t>DRAM storage</a:t>
            </a:r>
          </a:p>
          <a:p>
            <a:r>
              <a:rPr lang="en-US" dirty="0">
                <a:ea typeface="ＭＳ Ｐゴシック" pitchFamily="-108" charset="-128"/>
              </a:rPr>
              <a:t>Storage hierarchy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Reliability</a:t>
            </a:r>
          </a:p>
          <a:p>
            <a:pPr lvl="1"/>
            <a:r>
              <a:rPr lang="en-US" dirty="0"/>
              <a:t>Archival</a:t>
            </a:r>
          </a:p>
          <a:p>
            <a:pPr lvl="1"/>
            <a:r>
              <a:rPr lang="en-US" dirty="0"/>
              <a:t>Reliable</a:t>
            </a:r>
          </a:p>
          <a:p>
            <a:pPr lvl="1"/>
            <a:r>
              <a:rPr lang="en-US" dirty="0"/>
              <a:t>Persistent</a:t>
            </a:r>
          </a:p>
          <a:p>
            <a:pPr lvl="1"/>
            <a:r>
              <a:rPr lang="en-US" dirty="0"/>
              <a:t>Temporal</a:t>
            </a:r>
          </a:p>
          <a:p>
            <a:r>
              <a:rPr lang="en-US" dirty="0"/>
              <a:t>Access pattern</a:t>
            </a:r>
          </a:p>
          <a:p>
            <a:pPr lvl="1"/>
            <a:r>
              <a:rPr lang="en-US" dirty="0"/>
              <a:t>Write or read intensive</a:t>
            </a:r>
          </a:p>
          <a:p>
            <a:pPr lvl="1"/>
            <a:r>
              <a:rPr lang="en-US" dirty="0"/>
              <a:t>Sequential or random access</a:t>
            </a:r>
          </a:p>
          <a:p>
            <a:pPr lvl="1"/>
            <a:r>
              <a:rPr lang="en-US" dirty="0"/>
              <a:t>Low-latency or high throughput</a:t>
            </a:r>
          </a:p>
          <a:p>
            <a:r>
              <a:rPr lang="en-US" dirty="0"/>
              <a:t>Cost</a:t>
            </a:r>
          </a:p>
          <a:p>
            <a:r>
              <a:rPr lang="en-US" dirty="0"/>
              <a:t>Power</a:t>
            </a:r>
          </a:p>
        </p:txBody>
      </p:sp>
    </p:spTree>
    <p:extLst>
      <p:ext uri="{BB962C8B-B14F-4D97-AF65-F5344CB8AC3E}">
        <p14:creationId xmlns:p14="http://schemas.microsoft.com/office/powerpoint/2010/main" val="35122984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Memory Hierarchy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219201"/>
            <a:ext cx="5889173" cy="45804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24218" y="5791200"/>
            <a:ext cx="86868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Jiahua</a:t>
            </a:r>
            <a:r>
              <a:rPr lang="en-US" sz="1400" dirty="0"/>
              <a:t> He, </a:t>
            </a:r>
            <a:r>
              <a:rPr lang="en-US" sz="1400" dirty="0" err="1"/>
              <a:t>Arun</a:t>
            </a:r>
            <a:r>
              <a:rPr lang="en-US" sz="1400" dirty="0"/>
              <a:t> </a:t>
            </a:r>
            <a:r>
              <a:rPr lang="en-US" sz="1400" dirty="0" err="1"/>
              <a:t>Jagatheesan</a:t>
            </a:r>
            <a:r>
              <a:rPr lang="en-US" sz="1400" dirty="0"/>
              <a:t>, </a:t>
            </a:r>
            <a:r>
              <a:rPr lang="en-US" sz="1400" dirty="0" err="1"/>
              <a:t>Sandeep</a:t>
            </a:r>
            <a:r>
              <a:rPr lang="en-US" sz="1400" dirty="0"/>
              <a:t> Gupta, Jeffrey Bennett, Allan </a:t>
            </a:r>
            <a:r>
              <a:rPr lang="en-US" sz="1400" dirty="0" err="1"/>
              <a:t>Snavely</a:t>
            </a:r>
            <a:r>
              <a:rPr lang="en-US" sz="1400" dirty="0"/>
              <a:t>, "DASH: a Recipe for a Flash-based Data Intensive Supercomputer," </a:t>
            </a:r>
            <a:r>
              <a:rPr lang="en-US" sz="1400" dirty="0" err="1"/>
              <a:t>sc</a:t>
            </a:r>
            <a:r>
              <a:rPr lang="en-US" sz="1400" dirty="0"/>
              <a:t>, pp.1-11, 2010 ACM/IEEE International Conference for High Performance Computing, Networking, Storage and Analysis, 2010</a:t>
            </a:r>
          </a:p>
        </p:txBody>
      </p:sp>
    </p:spTree>
    <p:extLst>
      <p:ext uri="{BB962C8B-B14F-4D97-AF65-F5344CB8AC3E}">
        <p14:creationId xmlns:p14="http://schemas.microsoft.com/office/powerpoint/2010/main" val="10972146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Disk vs. Flash vs. DRAM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39408874"/>
              </p:ext>
            </p:extLst>
          </p:nvPr>
        </p:nvGraphicFramePr>
        <p:xfrm>
          <a:off x="457200" y="1844040"/>
          <a:ext cx="8229600" cy="3032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7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Disk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Flash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DRAM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Access time (relative)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100-1,000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0.000001 </a:t>
                      </a:r>
                      <a:br>
                        <a:rPr lang="en-US" dirty="0"/>
                      </a:br>
                      <a:r>
                        <a:rPr lang="en-US" dirty="0"/>
                        <a:t>(1</a:t>
                      </a:r>
                      <a:r>
                        <a:rPr lang="en-US" baseline="0" dirty="0"/>
                        <a:t> / 100,000)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Cost (relative)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15-25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30-150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Bandwidth (relative)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Bandwidth/</a:t>
                      </a:r>
                      <a:r>
                        <a:rPr lang="en-US" baseline="0" dirty="0"/>
                        <a:t> GB (relative)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Bandwidth</a:t>
                      </a:r>
                      <a:r>
                        <a:rPr lang="en-US" baseline="0" dirty="0"/>
                        <a:t>/ $ (relative)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533400" y="5715000"/>
            <a:ext cx="807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Source: Computer Architecture A Quantitative Approach</a:t>
            </a:r>
          </a:p>
        </p:txBody>
      </p:sp>
    </p:spTree>
    <p:extLst>
      <p:ext uri="{BB962C8B-B14F-4D97-AF65-F5344CB8AC3E}">
        <p14:creationId xmlns:p14="http://schemas.microsoft.com/office/powerpoint/2010/main" val="20127775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Punch Cards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295400"/>
            <a:ext cx="9207267" cy="541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750891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Voluntary human produced content</a:t>
            </a:r>
          </a:p>
          <a:p>
            <a:pPr lvl="1"/>
            <a:r>
              <a:rPr lang="en-US" dirty="0"/>
              <a:t>Videos, photos, audio…</a:t>
            </a:r>
          </a:p>
          <a:p>
            <a:r>
              <a:rPr lang="en-US" dirty="0"/>
              <a:t>Involuntary produced content</a:t>
            </a:r>
          </a:p>
          <a:p>
            <a:pPr lvl="1"/>
            <a:r>
              <a:rPr lang="en-US" dirty="0"/>
              <a:t>Online activity logging, tax records…</a:t>
            </a:r>
          </a:p>
          <a:p>
            <a:r>
              <a:rPr lang="en-US" dirty="0"/>
              <a:t>Scientific instruments</a:t>
            </a:r>
          </a:p>
          <a:p>
            <a:pPr lvl="1"/>
            <a:r>
              <a:rPr lang="en-US" dirty="0"/>
              <a:t>CERN LHC, Sloan Digital Sky Survey,  brain simulations, DNA sequencers…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Data Sources</a:t>
            </a:r>
          </a:p>
        </p:txBody>
      </p:sp>
    </p:spTree>
    <p:extLst>
      <p:ext uri="{BB962C8B-B14F-4D97-AF65-F5344CB8AC3E}">
        <p14:creationId xmlns:p14="http://schemas.microsoft.com/office/powerpoint/2010/main" val="987636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Magnetophone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524000"/>
            <a:ext cx="6157912" cy="50405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82985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Tape Library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295400"/>
            <a:ext cx="7315200" cy="50449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8310" y="1600200"/>
            <a:ext cx="2974258" cy="167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3817882"/>
            <a:ext cx="3333750" cy="2413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822036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Scientific Storage Systems</a:t>
            </a:r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36" y="152400"/>
            <a:ext cx="8915400" cy="5706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752600" y="6330287"/>
            <a:ext cx="64251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</a:t>
            </a:r>
            <a:r>
              <a:rPr lang="en-US" dirty="0">
                <a:hlinkClick r:id="rId3"/>
              </a:rPr>
              <a:t>http://www.usenix.org/events/lisa10/tech/slides/cass.pdf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2226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D3B8A48-E22E-4487-AD84-5E46A9E9BF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10440"/>
            <a:ext cx="9144000" cy="3637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843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D4918A0-CA61-4111-A98A-7048C902DC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69059"/>
            <a:ext cx="9144000" cy="3519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8975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 Drive Teardown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hlinkClick r:id="rId2"/>
              </a:rPr>
              <a:t>http://www.youtube.com/watch?v=Wiy_eHdj8kg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1538288"/>
            <a:ext cx="3810000" cy="3781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980985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Typical Magnetic Disk Controller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5257800" cy="4937760"/>
          </a:xfrm>
        </p:spPr>
        <p:txBody>
          <a:bodyPr>
            <a:normAutofit/>
          </a:bodyPr>
          <a:lstStyle/>
          <a:p>
            <a:r>
              <a:rPr lang="en-US" dirty="0"/>
              <a:t>External connection</a:t>
            </a:r>
          </a:p>
          <a:p>
            <a:pPr lvl="1"/>
            <a:r>
              <a:rPr lang="en-US" dirty="0"/>
              <a:t>Parallel ATA (aka IDE or EIDE), Serial ATA, SCSI, Serial Attached SCSI (SAS), </a:t>
            </a:r>
            <a:r>
              <a:rPr lang="en-US" dirty="0" err="1"/>
              <a:t>Fibre</a:t>
            </a:r>
            <a:r>
              <a:rPr lang="en-US" dirty="0"/>
              <a:t> Channel, FireWire, USB</a:t>
            </a:r>
          </a:p>
          <a:p>
            <a:r>
              <a:rPr lang="en-US" dirty="0"/>
              <a:t>Cache</a:t>
            </a:r>
          </a:p>
          <a:p>
            <a:pPr lvl="1"/>
            <a:r>
              <a:rPr lang="en-US" dirty="0"/>
              <a:t>Buffer data between disk and interface</a:t>
            </a:r>
          </a:p>
          <a:p>
            <a:r>
              <a:rPr lang="en-US" dirty="0"/>
              <a:t>Controller</a:t>
            </a:r>
          </a:p>
          <a:p>
            <a:pPr lvl="1"/>
            <a:r>
              <a:rPr lang="en-US" dirty="0"/>
              <a:t>Read/write operation</a:t>
            </a:r>
          </a:p>
          <a:p>
            <a:pPr lvl="1"/>
            <a:r>
              <a:rPr lang="en-US" dirty="0"/>
              <a:t>Cache replacement</a:t>
            </a:r>
          </a:p>
          <a:p>
            <a:pPr lvl="1"/>
            <a:r>
              <a:rPr lang="en-US" dirty="0"/>
              <a:t>Failure detection and recovery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95975" y="1552575"/>
            <a:ext cx="2257425" cy="3752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Disk Caching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Method</a:t>
            </a:r>
          </a:p>
          <a:p>
            <a:pPr lvl="1"/>
            <a:r>
              <a:rPr lang="en-US" dirty="0"/>
              <a:t>Use DRAM to cache recently accessed blocks</a:t>
            </a:r>
          </a:p>
          <a:p>
            <a:pPr lvl="2"/>
            <a:r>
              <a:rPr lang="en-US" dirty="0"/>
              <a:t>Most disks has 32MB</a:t>
            </a:r>
          </a:p>
          <a:p>
            <a:pPr lvl="2"/>
            <a:r>
              <a:rPr lang="en-US" dirty="0"/>
              <a:t>Some of the RAM space stores “firmware” (an embedded OS)</a:t>
            </a:r>
          </a:p>
          <a:p>
            <a:pPr lvl="1"/>
            <a:r>
              <a:rPr lang="en-US" dirty="0"/>
              <a:t>Blocks are replaced usually in an LRU order</a:t>
            </a:r>
          </a:p>
          <a:p>
            <a:r>
              <a:rPr lang="en-US" dirty="0"/>
              <a:t>Pros</a:t>
            </a:r>
          </a:p>
          <a:p>
            <a:pPr lvl="1"/>
            <a:r>
              <a:rPr lang="en-US" dirty="0"/>
              <a:t>Good for reads if accesses have locality</a:t>
            </a:r>
          </a:p>
          <a:p>
            <a:r>
              <a:rPr lang="en-US" dirty="0"/>
              <a:t>Cons</a:t>
            </a:r>
          </a:p>
          <a:p>
            <a:pPr lvl="1"/>
            <a:r>
              <a:rPr lang="en-US" dirty="0"/>
              <a:t>Cost</a:t>
            </a:r>
          </a:p>
          <a:p>
            <a:pPr lvl="1"/>
            <a:r>
              <a:rPr lang="en-US" dirty="0"/>
              <a:t>Need to deal with reliable writes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Disk Arm and Head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Disk arm</a:t>
            </a:r>
          </a:p>
          <a:p>
            <a:pPr lvl="1"/>
            <a:r>
              <a:rPr lang="en-US" dirty="0"/>
              <a:t>A disk arm carries disk heads</a:t>
            </a:r>
          </a:p>
          <a:p>
            <a:r>
              <a:rPr lang="en-US" dirty="0"/>
              <a:t>Disk head</a:t>
            </a:r>
          </a:p>
          <a:p>
            <a:pPr lvl="1"/>
            <a:r>
              <a:rPr lang="en-US" dirty="0"/>
              <a:t>Mounted on an actuator</a:t>
            </a:r>
          </a:p>
          <a:p>
            <a:pPr lvl="1"/>
            <a:r>
              <a:rPr lang="en-US" dirty="0"/>
              <a:t>Read and write on disk surface</a:t>
            </a:r>
          </a:p>
          <a:p>
            <a:r>
              <a:rPr lang="en-US" dirty="0"/>
              <a:t>Read/write operation</a:t>
            </a:r>
          </a:p>
          <a:p>
            <a:pPr lvl="1"/>
            <a:r>
              <a:rPr lang="en-US" dirty="0"/>
              <a:t>Disk controller receives a command with &lt;track#, sector#&gt;</a:t>
            </a:r>
          </a:p>
          <a:p>
            <a:pPr lvl="1"/>
            <a:r>
              <a:rPr lang="en-US" dirty="0"/>
              <a:t>Seek the right cylinder (tracks)</a:t>
            </a:r>
          </a:p>
          <a:p>
            <a:pPr lvl="1"/>
            <a:r>
              <a:rPr lang="en-US" dirty="0"/>
              <a:t>Wait until the right sector comes</a:t>
            </a:r>
          </a:p>
          <a:p>
            <a:pPr lvl="1"/>
            <a:r>
              <a:rPr lang="en-US" dirty="0"/>
              <a:t>Perform read/write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10100" y="2057400"/>
            <a:ext cx="3850360" cy="302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Mechanical Component of A Disk Drive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xfrm>
            <a:off x="457200" y="3733800"/>
            <a:ext cx="8229600" cy="242316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Tracks</a:t>
            </a:r>
          </a:p>
          <a:p>
            <a:pPr lvl="1"/>
            <a:r>
              <a:rPr lang="en-US" dirty="0"/>
              <a:t>Concentric rings around disk surface, bits laid out serially along each track</a:t>
            </a:r>
          </a:p>
          <a:p>
            <a:r>
              <a:rPr lang="en-US" dirty="0"/>
              <a:t>Cylinder</a:t>
            </a:r>
          </a:p>
          <a:p>
            <a:pPr lvl="1"/>
            <a:r>
              <a:rPr lang="en-US" dirty="0"/>
              <a:t>A track of the platter, 1000-5000 cylinders per zone, 1 spare per zone</a:t>
            </a:r>
          </a:p>
          <a:p>
            <a:r>
              <a:rPr lang="en-US" dirty="0"/>
              <a:t>Sectors</a:t>
            </a:r>
          </a:p>
          <a:p>
            <a:pPr lvl="1"/>
            <a:r>
              <a:rPr lang="en-US" dirty="0"/>
              <a:t>Each track is split into arc of track (min unit of transfer)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28713" y="1143000"/>
            <a:ext cx="6886575" cy="252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How big?</a:t>
            </a:r>
          </a:p>
        </p:txBody>
      </p:sp>
    </p:spTree>
    <p:extLst>
      <p:ext uri="{BB962C8B-B14F-4D97-AF65-F5344CB8AC3E}">
        <p14:creationId xmlns:p14="http://schemas.microsoft.com/office/powerpoint/2010/main" val="10739657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Disk Sectors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Where do they come from?</a:t>
            </a:r>
          </a:p>
          <a:p>
            <a:pPr lvl="1"/>
            <a:r>
              <a:rPr lang="en-US" dirty="0"/>
              <a:t>Formatting process</a:t>
            </a:r>
          </a:p>
          <a:p>
            <a:pPr lvl="1"/>
            <a:r>
              <a:rPr lang="en-US" dirty="0"/>
              <a:t>Logical maps to physical</a:t>
            </a:r>
          </a:p>
          <a:p>
            <a:r>
              <a:rPr lang="en-US" dirty="0"/>
              <a:t>What is a sector?</a:t>
            </a:r>
          </a:p>
          <a:p>
            <a:pPr lvl="1"/>
            <a:r>
              <a:rPr lang="en-US" dirty="0"/>
              <a:t>Header (ID, defect flag, …)</a:t>
            </a:r>
          </a:p>
          <a:p>
            <a:pPr lvl="1"/>
            <a:r>
              <a:rPr lang="en-US" dirty="0"/>
              <a:t>Real space (e.g. 512 bytes)</a:t>
            </a:r>
          </a:p>
          <a:p>
            <a:pPr lvl="1"/>
            <a:r>
              <a:rPr lang="en-US" dirty="0"/>
              <a:t>Trailer (ECC code)</a:t>
            </a:r>
          </a:p>
          <a:p>
            <a:r>
              <a:rPr lang="en-US" dirty="0"/>
              <a:t>What about errors?</a:t>
            </a:r>
          </a:p>
          <a:p>
            <a:pPr lvl="1"/>
            <a:r>
              <a:rPr lang="en-US" dirty="0"/>
              <a:t>Detect errors in a sector</a:t>
            </a:r>
          </a:p>
          <a:p>
            <a:pPr lvl="1"/>
            <a:r>
              <a:rPr lang="en-US" dirty="0"/>
              <a:t>Correct them with ECC</a:t>
            </a:r>
          </a:p>
          <a:p>
            <a:pPr lvl="1"/>
            <a:r>
              <a:rPr lang="en-US" dirty="0"/>
              <a:t>If not recoverable, replace it with a spare</a:t>
            </a:r>
          </a:p>
          <a:p>
            <a:pPr lvl="1"/>
            <a:r>
              <a:rPr lang="en-US" dirty="0"/>
              <a:t>Skip bad sectors in the future</a:t>
            </a:r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72037" y="2065337"/>
            <a:ext cx="3562350" cy="3238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Disks Were Large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00" y="1209674"/>
            <a:ext cx="8991929" cy="51350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They Are Now Much Smaller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print"/>
          <a:srcRect b="1556"/>
          <a:stretch>
            <a:fillRect/>
          </a:stretch>
        </p:blipFill>
        <p:spPr bwMode="auto">
          <a:xfrm>
            <a:off x="381000" y="1276350"/>
            <a:ext cx="8329444" cy="4819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Multiply 2"/>
          <p:cNvSpPr/>
          <p:nvPr/>
        </p:nvSpPr>
        <p:spPr>
          <a:xfrm>
            <a:off x="5715000" y="304800"/>
            <a:ext cx="2362200" cy="7010400"/>
          </a:xfrm>
          <a:prstGeom prst="mathMultiply">
            <a:avLst>
              <a:gd name="adj1" fmla="val 714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Areal Density vs. Moore’s Law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0" y="1362075"/>
            <a:ext cx="6096000" cy="4886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50 Years Later (Mark </a:t>
            </a:r>
            <a:r>
              <a:rPr lang="en-US" dirty="0" err="1"/>
              <a:t>Kryder</a:t>
            </a:r>
            <a:r>
              <a:rPr lang="en-US" dirty="0"/>
              <a:t> at SNW 2006)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8605" y="1223963"/>
            <a:ext cx="7765795" cy="4872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304800"/>
            <a:ext cx="8229600" cy="914400"/>
          </a:xfrm>
        </p:spPr>
        <p:txBody>
          <a:bodyPr/>
          <a:lstStyle/>
          <a:p>
            <a:r>
              <a:rPr lang="en-US" dirty="0"/>
              <a:t>Sample Disk Specs (from Seagate)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6999091"/>
              </p:ext>
            </p:extLst>
          </p:nvPr>
        </p:nvGraphicFramePr>
        <p:xfrm>
          <a:off x="990600" y="685800"/>
          <a:ext cx="7010400" cy="6047486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2336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3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36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0073">
                <a:tc>
                  <a:txBody>
                    <a:bodyPr/>
                    <a:lstStyle/>
                    <a:p>
                      <a:endParaRPr lang="en-US" sz="14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4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Cheetah 15k.7</a:t>
                      </a:r>
                      <a:endParaRPr lang="en-US" sz="14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4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Barracuda XT</a:t>
                      </a:r>
                      <a:endParaRPr lang="en-US" sz="14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007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Capacity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0073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Formatted capacity (GB)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600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2000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0073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Discs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0073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+mn-lt"/>
                        </a:rPr>
                        <a:t>Heads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8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0073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Sector size (bytes)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512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512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007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Performance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/>
                      <a:endParaRPr lang="en-US" sz="14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14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0073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External interface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kumimoji="0" lang="it-IT" sz="140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Ultra320 SCSI, FC, S. SCSI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SATA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0073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Spindle speed</a:t>
                      </a:r>
                      <a:r>
                        <a:rPr lang="en-US" sz="1400" b="0" i="0" u="none" strike="noStrike" baseline="0" dirty="0">
                          <a:solidFill>
                            <a:srgbClr val="000000"/>
                          </a:solidFill>
                          <a:latin typeface="+mn-lt"/>
                        </a:rPr>
                        <a:t> (RPM)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15,000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7,200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0073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Average latency (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latin typeface="+mn-lt"/>
                        </a:rPr>
                        <a:t>msec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)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4.16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30073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Seek time,</a:t>
                      </a:r>
                      <a:r>
                        <a:rPr lang="en-US" sz="1400" b="0" i="0" u="none" strike="noStrike" baseline="0" dirty="0">
                          <a:solidFill>
                            <a:srgbClr val="000000"/>
                          </a:solidFill>
                          <a:latin typeface="+mn-lt"/>
                        </a:rPr>
                        <a:t> read/write (</a:t>
                      </a:r>
                      <a:r>
                        <a:rPr lang="en-US" sz="1400" b="0" i="0" u="none" strike="noStrike" baseline="0" dirty="0" err="1">
                          <a:solidFill>
                            <a:srgbClr val="000000"/>
                          </a:solidFill>
                          <a:latin typeface="+mn-lt"/>
                        </a:rPr>
                        <a:t>msec</a:t>
                      </a:r>
                      <a:r>
                        <a:rPr lang="en-US" sz="1400" b="0" i="0" u="none" strike="noStrike" baseline="0" dirty="0">
                          <a:solidFill>
                            <a:srgbClr val="000000"/>
                          </a:solidFill>
                          <a:latin typeface="+mn-lt"/>
                        </a:rPr>
                        <a:t>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3.5/3.9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8.5/9.5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08564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Track-to-track</a:t>
                      </a:r>
                      <a:r>
                        <a:rPr lang="en-US" sz="1400" b="0" i="0" u="none" strike="noStrike" baseline="0" dirty="0">
                          <a:solidFill>
                            <a:srgbClr val="000000"/>
                          </a:solidFill>
                          <a:latin typeface="+mn-lt"/>
                        </a:rPr>
                        <a:t> read/write (</a:t>
                      </a:r>
                      <a:r>
                        <a:rPr lang="en-US" sz="1400" b="0" i="0" u="none" strike="noStrike" baseline="0" dirty="0" err="1">
                          <a:solidFill>
                            <a:srgbClr val="000000"/>
                          </a:solidFill>
                          <a:latin typeface="+mn-lt"/>
                        </a:rPr>
                        <a:t>msec</a:t>
                      </a:r>
                      <a:r>
                        <a:rPr lang="en-US" sz="1400" b="0" i="0" u="none" strike="noStrike" baseline="0" dirty="0">
                          <a:solidFill>
                            <a:srgbClr val="000000"/>
                          </a:solidFill>
                          <a:latin typeface="+mn-lt"/>
                        </a:rPr>
                        <a:t>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0.2-0.4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0.8/1.0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30073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Internal transfer (MB/sec)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1,450-2,370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600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30073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Transfer rate (MB/sec)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122-204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138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30073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Cache size (MB)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16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64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3007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Reliability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endParaRPr lang="en-US" sz="140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330073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Recoverable read errors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latin typeface="+mn-lt"/>
                        </a:rPr>
                        <a:t>1 per 1012 bits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latin typeface="+mn-lt"/>
                        </a:rPr>
                        <a:t>1 per 1010 bits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330073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Non-recoverable read errors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latin typeface="+mn-lt"/>
                        </a:rPr>
                        <a:t>1 per 1016 bits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latin typeface="+mn-lt"/>
                        </a:rPr>
                        <a:t>1 per 1014 bits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Disk Performance (2TB disk)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Seek</a:t>
            </a:r>
          </a:p>
          <a:p>
            <a:pPr lvl="1"/>
            <a:r>
              <a:rPr lang="en-US" dirty="0"/>
              <a:t>Position heads over cylinder, typically 3.5-9.5 ms</a:t>
            </a:r>
          </a:p>
          <a:p>
            <a:r>
              <a:rPr lang="en-US" dirty="0"/>
              <a:t>Rotational delay</a:t>
            </a:r>
          </a:p>
          <a:p>
            <a:pPr lvl="1"/>
            <a:r>
              <a:rPr lang="en-US" dirty="0"/>
              <a:t>Wait for a sector to rotate underneath the heads</a:t>
            </a:r>
          </a:p>
          <a:p>
            <a:pPr lvl="1"/>
            <a:r>
              <a:rPr lang="en-US" dirty="0"/>
              <a:t>Typically 8 - 4 ms (7,200 – 15,000RPM) or . rotation takes 4 - 2ms</a:t>
            </a:r>
          </a:p>
          <a:p>
            <a:r>
              <a:rPr lang="en-US" dirty="0"/>
              <a:t>Transfer bytes</a:t>
            </a:r>
          </a:p>
          <a:p>
            <a:pPr lvl="1"/>
            <a:r>
              <a:rPr lang="en-US" dirty="0"/>
              <a:t>Transfer bandwidth is typically 40-138 Mbytes/sec</a:t>
            </a:r>
          </a:p>
          <a:p>
            <a:r>
              <a:rPr lang="en-US" dirty="0"/>
              <a:t>Performance of transfer 1 Kbytes</a:t>
            </a:r>
          </a:p>
          <a:p>
            <a:pPr lvl="1"/>
            <a:r>
              <a:rPr lang="en-US" dirty="0"/>
              <a:t>Seek (4 ms) + half rotational delay (2ms) + transfer (0.013 ms)</a:t>
            </a:r>
          </a:p>
          <a:p>
            <a:pPr lvl="1"/>
            <a:r>
              <a:rPr lang="en-US" dirty="0"/>
              <a:t>Total time is 6.01 ms or 167 Kbytes/sec (1/360 of 60MB/sec)!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on Performance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What transfer size can get 90% of the disk bandwidth?</a:t>
            </a:r>
          </a:p>
          <a:p>
            <a:pPr lvl="1"/>
            <a:r>
              <a:rPr lang="en-US" dirty="0"/>
              <a:t>Assume Disk BW = 60MB/sec, . rotation = 2ms, . seek = 4ms</a:t>
            </a:r>
          </a:p>
          <a:p>
            <a:pPr lvl="1"/>
            <a:r>
              <a:rPr lang="en-US" dirty="0"/>
              <a:t>BW * 90% = size / (size/BW + rotation + seek) size = BW * (rotation + seek) * 0.9 / 0.1= 60MB * 0.006 * 0.9 / 0.1 = 3.24MB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Seek and rotational times dominate the cost of small accesses</a:t>
            </a:r>
          </a:p>
          <a:p>
            <a:pPr lvl="1"/>
            <a:r>
              <a:rPr lang="en-US" dirty="0"/>
              <a:t>Disk transfer bandwidth are wasted</a:t>
            </a:r>
          </a:p>
          <a:p>
            <a:pPr lvl="1"/>
            <a:r>
              <a:rPr lang="en-US" dirty="0"/>
              <a:t>Need algorithms to reduce seek time</a:t>
            </a:r>
          </a:p>
          <a:p>
            <a:r>
              <a:rPr lang="en-US" dirty="0"/>
              <a:t>Speed depends on which sectors to access</a:t>
            </a:r>
          </a:p>
          <a:p>
            <a:pPr lvl="1"/>
            <a:r>
              <a:rPr lang="en-US" dirty="0"/>
              <a:t>Are outer tracks or inner tracks faster?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1066800" y="2590800"/>
          <a:ext cx="6781800" cy="148336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3390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90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0" lang="en-US" sz="18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Block Size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8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% of Disk Transfer Bandwidth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0" lang="en-US" sz="180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1Kbytes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80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0.28%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0" lang="en-US" sz="180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1Mbytes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80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73.99%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0" lang="en-US" sz="180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3.24Mbytes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80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90%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FIFO (FCFS) order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Method</a:t>
            </a:r>
          </a:p>
          <a:p>
            <a:pPr lvl="1"/>
            <a:r>
              <a:rPr lang="en-US" dirty="0"/>
              <a:t>First come first serve</a:t>
            </a:r>
          </a:p>
          <a:p>
            <a:r>
              <a:rPr lang="en-US" dirty="0"/>
              <a:t>Pros</a:t>
            </a:r>
          </a:p>
          <a:p>
            <a:pPr lvl="1"/>
            <a:r>
              <a:rPr lang="en-US" dirty="0"/>
              <a:t>Fairness among requests</a:t>
            </a:r>
          </a:p>
          <a:p>
            <a:pPr lvl="1"/>
            <a:r>
              <a:rPr lang="en-US" dirty="0"/>
              <a:t>In the order applications expect</a:t>
            </a:r>
          </a:p>
          <a:p>
            <a:r>
              <a:rPr lang="en-US" dirty="0"/>
              <a:t>Cons</a:t>
            </a:r>
          </a:p>
          <a:p>
            <a:pPr lvl="1"/>
            <a:r>
              <a:rPr lang="en-US" dirty="0"/>
              <a:t>Arrival may be on random spots on the disk (long seeks)</a:t>
            </a:r>
          </a:p>
          <a:p>
            <a:pPr lvl="1"/>
            <a:r>
              <a:rPr lang="en-US" dirty="0"/>
              <a:t>Wild swing can happen</a:t>
            </a:r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76825" y="1741487"/>
            <a:ext cx="3152775" cy="388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SSTF (Shortest Seek Time First)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Method</a:t>
            </a:r>
          </a:p>
          <a:p>
            <a:pPr lvl="1"/>
            <a:r>
              <a:rPr lang="en-US" dirty="0"/>
              <a:t>Pick the one closest on disk</a:t>
            </a:r>
          </a:p>
          <a:p>
            <a:pPr lvl="1"/>
            <a:r>
              <a:rPr lang="en-US" dirty="0"/>
              <a:t>Rotational delay is in calculation</a:t>
            </a:r>
          </a:p>
          <a:p>
            <a:r>
              <a:rPr lang="en-US" dirty="0"/>
              <a:t>Pros</a:t>
            </a:r>
          </a:p>
          <a:p>
            <a:pPr lvl="1"/>
            <a:r>
              <a:rPr lang="en-US" dirty="0"/>
              <a:t>Try to minimize seek time</a:t>
            </a:r>
          </a:p>
          <a:p>
            <a:r>
              <a:rPr lang="en-US" dirty="0"/>
              <a:t>Cons</a:t>
            </a:r>
          </a:p>
          <a:p>
            <a:pPr lvl="1"/>
            <a:r>
              <a:rPr lang="en-US" dirty="0"/>
              <a:t>Starvation</a:t>
            </a:r>
          </a:p>
          <a:p>
            <a:r>
              <a:rPr lang="en-US" dirty="0"/>
              <a:t>Question</a:t>
            </a:r>
          </a:p>
          <a:p>
            <a:pPr lvl="1"/>
            <a:r>
              <a:rPr lang="en-US" dirty="0"/>
              <a:t>Is SSTF optimal?</a:t>
            </a:r>
          </a:p>
          <a:p>
            <a:pPr lvl="1"/>
            <a:r>
              <a:rPr lang="en-US" dirty="0"/>
              <a:t>Can we avoid the starvation?</a:t>
            </a:r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81587" y="1689100"/>
            <a:ext cx="3143250" cy="3990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 Size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1" y="1875367"/>
            <a:ext cx="2184400" cy="140165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62001" y="3525335"/>
            <a:ext cx="21843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&lt; 4GB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5864" y="1637875"/>
            <a:ext cx="2048936" cy="163914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351329" y="3525335"/>
            <a:ext cx="21843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&lt; 512GB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14692" r="17571"/>
          <a:stretch/>
        </p:blipFill>
        <p:spPr>
          <a:xfrm>
            <a:off x="7024277" y="2477491"/>
            <a:ext cx="837406" cy="98900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l="14692" r="17571"/>
          <a:stretch/>
        </p:blipFill>
        <p:spPr>
          <a:xfrm>
            <a:off x="6186871" y="2477491"/>
            <a:ext cx="837406" cy="98900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l="14692" r="17571"/>
          <a:stretch/>
        </p:blipFill>
        <p:spPr>
          <a:xfrm>
            <a:off x="7024277" y="1488490"/>
            <a:ext cx="837406" cy="98900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l="14692" r="17571"/>
          <a:stretch/>
        </p:blipFill>
        <p:spPr>
          <a:xfrm>
            <a:off x="6186871" y="1488490"/>
            <a:ext cx="837406" cy="989001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186872" y="3525335"/>
            <a:ext cx="16748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TBs</a:t>
            </a:r>
          </a:p>
        </p:txBody>
      </p:sp>
      <p:pic>
        <p:nvPicPr>
          <p:cNvPr id="13" name="Picture 2" descr="https://www.notur.no/sites/drupal.uninett.no.notur/files/Stallo_dark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313" y="4201883"/>
            <a:ext cx="3405055" cy="192160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3375970" y="6166844"/>
            <a:ext cx="21843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PBs</a:t>
            </a:r>
          </a:p>
        </p:txBody>
      </p:sp>
    </p:spTree>
    <p:extLst>
      <p:ext uri="{BB962C8B-B14F-4D97-AF65-F5344CB8AC3E}">
        <p14:creationId xmlns:p14="http://schemas.microsoft.com/office/powerpoint/2010/main" val="2095687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Elevator (SCAN)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Method</a:t>
            </a:r>
          </a:p>
          <a:p>
            <a:pPr lvl="1"/>
            <a:r>
              <a:rPr lang="en-US" dirty="0"/>
              <a:t>Take the closest request in the direction of travel</a:t>
            </a:r>
          </a:p>
          <a:p>
            <a:pPr lvl="1"/>
            <a:r>
              <a:rPr lang="en-US" dirty="0"/>
              <a:t>Real implementations do not go to the end (called LOOK)</a:t>
            </a:r>
          </a:p>
          <a:p>
            <a:r>
              <a:rPr lang="en-US" dirty="0"/>
              <a:t>Pros</a:t>
            </a:r>
          </a:p>
          <a:p>
            <a:pPr lvl="1"/>
            <a:r>
              <a:rPr lang="en-US" dirty="0"/>
              <a:t>Bounded time for each request</a:t>
            </a:r>
          </a:p>
          <a:p>
            <a:r>
              <a:rPr lang="en-US" dirty="0"/>
              <a:t>Cons</a:t>
            </a:r>
          </a:p>
          <a:p>
            <a:pPr lvl="1"/>
            <a:r>
              <a:rPr lang="en-US" dirty="0"/>
              <a:t>Request at the other end will take a while</a:t>
            </a:r>
          </a:p>
        </p:txBody>
      </p:sp>
      <p:pic>
        <p:nvPicPr>
          <p:cNvPr id="11266" name="Picture 2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57775" y="1689100"/>
            <a:ext cx="3190875" cy="3990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C-SCAN (Circular SCAN)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Method</a:t>
            </a:r>
          </a:p>
          <a:p>
            <a:pPr lvl="1"/>
            <a:r>
              <a:rPr lang="en-US" dirty="0"/>
              <a:t>Like SCAN</a:t>
            </a:r>
          </a:p>
          <a:p>
            <a:pPr lvl="1"/>
            <a:r>
              <a:rPr lang="en-US" dirty="0"/>
              <a:t>But, wrap around</a:t>
            </a:r>
          </a:p>
          <a:p>
            <a:pPr lvl="1"/>
            <a:r>
              <a:rPr lang="en-US" dirty="0"/>
              <a:t>Real implementation doesn’t go to the end (C-LOOK)</a:t>
            </a:r>
          </a:p>
          <a:p>
            <a:r>
              <a:rPr lang="en-US" dirty="0"/>
              <a:t>Pros</a:t>
            </a:r>
          </a:p>
          <a:p>
            <a:pPr lvl="1"/>
            <a:r>
              <a:rPr lang="en-US" dirty="0"/>
              <a:t>Uniform service time</a:t>
            </a:r>
          </a:p>
          <a:p>
            <a:r>
              <a:rPr lang="en-US" dirty="0"/>
              <a:t>Cons</a:t>
            </a:r>
          </a:p>
          <a:p>
            <a:pPr lvl="1"/>
            <a:r>
              <a:rPr lang="en-US" dirty="0"/>
              <a:t>Do nothing on the return</a:t>
            </a:r>
          </a:p>
        </p:txBody>
      </p:sp>
      <p:pic>
        <p:nvPicPr>
          <p:cNvPr id="12290" name="Picture 2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62537" y="1660525"/>
            <a:ext cx="3181350" cy="4048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Which is your favorite?</a:t>
            </a:r>
          </a:p>
          <a:p>
            <a:pPr lvl="1"/>
            <a:r>
              <a:rPr lang="en-US" dirty="0"/>
              <a:t>FIFO</a:t>
            </a:r>
          </a:p>
          <a:p>
            <a:pPr lvl="1"/>
            <a:r>
              <a:rPr lang="en-US" dirty="0"/>
              <a:t>SSTF</a:t>
            </a:r>
          </a:p>
          <a:p>
            <a:pPr lvl="1"/>
            <a:r>
              <a:rPr lang="en-US" dirty="0"/>
              <a:t>SCAN</a:t>
            </a:r>
          </a:p>
          <a:p>
            <a:pPr lvl="1"/>
            <a:r>
              <a:rPr lang="en-US" dirty="0"/>
              <a:t>C-SCAN</a:t>
            </a:r>
          </a:p>
          <a:p>
            <a:r>
              <a:rPr lang="en-US" dirty="0"/>
              <a:t>Disk I/O request buffering</a:t>
            </a:r>
          </a:p>
          <a:p>
            <a:pPr lvl="1"/>
            <a:r>
              <a:rPr lang="en-US" dirty="0"/>
              <a:t>Where would you buffer requests?</a:t>
            </a:r>
          </a:p>
          <a:p>
            <a:pPr lvl="1"/>
            <a:r>
              <a:rPr lang="en-US" dirty="0"/>
              <a:t>How long would you buffer requests?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System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>
          <a:xfrm>
            <a:off x="457200" y="3962400"/>
            <a:ext cx="8229600" cy="219456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Network connected box with many disks</a:t>
            </a:r>
          </a:p>
          <a:p>
            <a:r>
              <a:rPr lang="en-US" dirty="0"/>
              <a:t>Entry level box has 12 disks</a:t>
            </a:r>
          </a:p>
          <a:p>
            <a:pPr lvl="1"/>
            <a:r>
              <a:rPr lang="en-US" dirty="0"/>
              <a:t>Mean time to failure?</a:t>
            </a:r>
          </a:p>
          <a:p>
            <a:pPr lvl="1"/>
            <a:r>
              <a:rPr lang="en-US" dirty="0"/>
              <a:t>How to improve reliability?</a:t>
            </a:r>
          </a:p>
          <a:p>
            <a:pPr lvl="1"/>
            <a:r>
              <a:rPr lang="en-US" dirty="0"/>
              <a:t>What if there are 1000 disks?</a:t>
            </a:r>
          </a:p>
        </p:txBody>
      </p:sp>
      <p:pic>
        <p:nvPicPr>
          <p:cNvPr id="1026" name="Picture 2" descr="FAS2000 Seri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1676400"/>
            <a:ext cx="4910730" cy="162966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832880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RAID (Redundant Array of Independent Disks)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Main idea</a:t>
            </a:r>
          </a:p>
          <a:p>
            <a:pPr lvl="1"/>
            <a:r>
              <a:rPr lang="en-US" dirty="0"/>
              <a:t>Store the error correcting codes on other disks</a:t>
            </a:r>
          </a:p>
          <a:p>
            <a:pPr lvl="1"/>
            <a:r>
              <a:rPr lang="en-US" dirty="0"/>
              <a:t>General error correcting codes are too powerful</a:t>
            </a:r>
          </a:p>
          <a:p>
            <a:pPr lvl="1"/>
            <a:r>
              <a:rPr lang="en-US" dirty="0"/>
              <a:t>Use XORs or single parity</a:t>
            </a:r>
          </a:p>
          <a:p>
            <a:pPr lvl="1"/>
            <a:r>
              <a:rPr lang="en-US" dirty="0"/>
              <a:t>Upon any failure, one can recover the entire block from the spare disk (or any disk) using XORs</a:t>
            </a:r>
          </a:p>
          <a:p>
            <a:r>
              <a:rPr lang="en-US" sz="2400" dirty="0"/>
              <a:t>Pros</a:t>
            </a:r>
          </a:p>
          <a:p>
            <a:pPr lvl="1"/>
            <a:r>
              <a:rPr lang="en-US" sz="2500" dirty="0"/>
              <a:t>Reliability</a:t>
            </a:r>
          </a:p>
          <a:p>
            <a:pPr lvl="1"/>
            <a:r>
              <a:rPr lang="en-US" sz="2500" dirty="0"/>
              <a:t>High bandwidth</a:t>
            </a:r>
          </a:p>
          <a:p>
            <a:r>
              <a:rPr lang="en-US" sz="2400" dirty="0"/>
              <a:t>Cons</a:t>
            </a:r>
          </a:p>
          <a:p>
            <a:pPr lvl="1"/>
            <a:r>
              <a:rPr lang="en-US" sz="2500" dirty="0"/>
              <a:t>The controller is complex</a:t>
            </a:r>
            <a:endParaRPr lang="en-US" dirty="0"/>
          </a:p>
        </p:txBody>
      </p:sp>
      <p:pic>
        <p:nvPicPr>
          <p:cNvPr id="13314" name="Picture 2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91100" y="1717675"/>
            <a:ext cx="3324225" cy="3933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Synopsis of RAID Levels</a:t>
            </a: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14400" y="1390650"/>
            <a:ext cx="7315200" cy="4629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RAID Level 6 and Beyond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5410200" cy="44958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Goals</a:t>
            </a:r>
          </a:p>
          <a:p>
            <a:pPr lvl="1"/>
            <a:r>
              <a:rPr lang="en-US" dirty="0"/>
              <a:t>Less computation and fewer updates per random writes</a:t>
            </a:r>
          </a:p>
          <a:p>
            <a:pPr lvl="1"/>
            <a:r>
              <a:rPr lang="en-US" dirty="0"/>
              <a:t>Small amount of extra disk space</a:t>
            </a:r>
          </a:p>
          <a:p>
            <a:r>
              <a:rPr lang="en-US" dirty="0"/>
              <a:t>Extended Hamming code</a:t>
            </a:r>
          </a:p>
          <a:p>
            <a:r>
              <a:rPr lang="en-US" dirty="0"/>
              <a:t>Specialized Eraser Codes</a:t>
            </a:r>
          </a:p>
          <a:p>
            <a:pPr lvl="1"/>
            <a:r>
              <a:rPr lang="en-US" dirty="0"/>
              <a:t>IBM Even-Odd, </a:t>
            </a:r>
            <a:r>
              <a:rPr lang="en-US" dirty="0" err="1"/>
              <a:t>NetApp</a:t>
            </a:r>
            <a:r>
              <a:rPr lang="en-US" dirty="0"/>
              <a:t> RAID-DP, …</a:t>
            </a:r>
          </a:p>
          <a:p>
            <a:r>
              <a:rPr lang="en-US" dirty="0"/>
              <a:t>Beyond RAID-6</a:t>
            </a:r>
          </a:p>
          <a:p>
            <a:pPr lvl="1"/>
            <a:r>
              <a:rPr lang="en-US" dirty="0"/>
              <a:t>Reed-Solomon codes, using MOD 4 equations</a:t>
            </a:r>
          </a:p>
          <a:p>
            <a:pPr lvl="1"/>
            <a:r>
              <a:rPr lang="en-US" dirty="0"/>
              <a:t>Can be generalized to deal with k (&gt;2) disk failures</a:t>
            </a: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962650" y="1581150"/>
            <a:ext cx="3028950" cy="3695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605088" y="5562600"/>
            <a:ext cx="3933825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" y="180975"/>
            <a:ext cx="8153400" cy="6496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343400" y="6553201"/>
            <a:ext cx="4800600" cy="307777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Figure from: Computer Architecture A Quantitative Approach</a:t>
            </a:r>
          </a:p>
        </p:txBody>
      </p:sp>
    </p:spTree>
    <p:extLst>
      <p:ext uri="{BB962C8B-B14F-4D97-AF65-F5344CB8AC3E}">
        <p14:creationId xmlns:p14="http://schemas.microsoft.com/office/powerpoint/2010/main" val="280878102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Alternative to RAID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Google File System</a:t>
            </a:r>
          </a:p>
          <a:p>
            <a:pPr lvl="1"/>
            <a:r>
              <a:rPr lang="en-US" dirty="0"/>
              <a:t>Open source version: </a:t>
            </a:r>
            <a:r>
              <a:rPr lang="en-US" dirty="0" err="1"/>
              <a:t>Hadoop</a:t>
            </a:r>
            <a:r>
              <a:rPr lang="en-US" dirty="0"/>
              <a:t> file system</a:t>
            </a:r>
          </a:p>
          <a:p>
            <a:r>
              <a:rPr lang="en-US" dirty="0"/>
              <a:t>Distributed file system built on top of Linux FS</a:t>
            </a:r>
          </a:p>
          <a:p>
            <a:pPr lvl="1"/>
            <a:r>
              <a:rPr lang="en-US" dirty="0"/>
              <a:t>Special purpose for data-intensive computing (</a:t>
            </a:r>
            <a:r>
              <a:rPr lang="en-US" dirty="0" err="1"/>
              <a:t>MapReduce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Not intended to replace Linux FS for ordinary jobs</a:t>
            </a:r>
          </a:p>
          <a:p>
            <a:r>
              <a:rPr lang="en-US" dirty="0"/>
              <a:t>Run on commodity components (clusters)</a:t>
            </a:r>
          </a:p>
          <a:p>
            <a:pPr lvl="1"/>
            <a:r>
              <a:rPr lang="en-US" dirty="0"/>
              <a:t>Each node in cluster has storage and computation resources</a:t>
            </a:r>
          </a:p>
          <a:p>
            <a:pPr lvl="1"/>
            <a:r>
              <a:rPr lang="en-US" dirty="0"/>
              <a:t>High aggregate I/O bandwidth</a:t>
            </a:r>
          </a:p>
          <a:p>
            <a:r>
              <a:rPr lang="en-US" dirty="0"/>
              <a:t>Large blocks (64MB)</a:t>
            </a:r>
          </a:p>
          <a:p>
            <a:r>
              <a:rPr lang="en-US" dirty="0"/>
              <a:t>Typically 3x replication for blocks</a:t>
            </a:r>
          </a:p>
          <a:p>
            <a:r>
              <a:rPr lang="en-US" dirty="0" err="1"/>
              <a:t>MapReduce</a:t>
            </a:r>
            <a:r>
              <a:rPr lang="en-US" dirty="0"/>
              <a:t> jobs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695740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Dealing with Disk Failures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What failures</a:t>
            </a:r>
          </a:p>
          <a:p>
            <a:pPr lvl="1"/>
            <a:r>
              <a:rPr lang="en-US" dirty="0"/>
              <a:t>Power failures</a:t>
            </a:r>
          </a:p>
          <a:p>
            <a:pPr lvl="1"/>
            <a:r>
              <a:rPr lang="en-US" dirty="0"/>
              <a:t>Disk failures</a:t>
            </a:r>
          </a:p>
          <a:p>
            <a:pPr lvl="1"/>
            <a:r>
              <a:rPr lang="en-US" dirty="0"/>
              <a:t>Human failures</a:t>
            </a:r>
          </a:p>
          <a:p>
            <a:r>
              <a:rPr lang="en-US" dirty="0"/>
              <a:t>What mechanisms required</a:t>
            </a:r>
          </a:p>
          <a:p>
            <a:pPr lvl="1"/>
            <a:r>
              <a:rPr lang="en-US" dirty="0"/>
              <a:t>NVRAM for power failures</a:t>
            </a:r>
          </a:p>
          <a:p>
            <a:pPr lvl="1"/>
            <a:r>
              <a:rPr lang="en-US" dirty="0"/>
              <a:t>Hot swappable capability</a:t>
            </a:r>
          </a:p>
          <a:p>
            <a:pPr lvl="1"/>
            <a:r>
              <a:rPr lang="en-US" dirty="0"/>
              <a:t>Monitoring hardware</a:t>
            </a:r>
          </a:p>
          <a:p>
            <a:r>
              <a:rPr lang="en-US" dirty="0"/>
              <a:t>RAID reconstruction</a:t>
            </a:r>
          </a:p>
          <a:p>
            <a:pPr lvl="1"/>
            <a:r>
              <a:rPr lang="en-US" dirty="0"/>
              <a:t>Reconstruction during operation</a:t>
            </a:r>
          </a:p>
          <a:p>
            <a:pPr lvl="1"/>
            <a:r>
              <a:rPr lang="en-US" dirty="0"/>
              <a:t>What happens if a reconstruction fail?</a:t>
            </a:r>
          </a:p>
          <a:p>
            <a:pPr lvl="1"/>
            <a:r>
              <a:rPr lang="en-US" dirty="0"/>
              <a:t>What happens if the OS crashes during a reconstruction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 Size (</a:t>
            </a:r>
            <a:r>
              <a:rPr lang="en-US" dirty="0" err="1"/>
              <a:t>NxM</a:t>
            </a:r>
            <a:r>
              <a:rPr lang="en-US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Billions of samples &amp; few dimensions, or</a:t>
            </a:r>
          </a:p>
          <a:p>
            <a:r>
              <a:rPr lang="en-US" sz="2400" dirty="0"/>
              <a:t>Billions of samples &amp; thousands of dimensions, or</a:t>
            </a:r>
          </a:p>
          <a:p>
            <a:r>
              <a:rPr lang="en-US" sz="2400" dirty="0"/>
              <a:t>Thousands of samples &amp; thousands of dimensions</a:t>
            </a:r>
          </a:p>
        </p:txBody>
      </p:sp>
    </p:spTree>
    <p:extLst>
      <p:ext uri="{BB962C8B-B14F-4D97-AF65-F5344CB8AC3E}">
        <p14:creationId xmlns:p14="http://schemas.microsoft.com/office/powerpoint/2010/main" val="348614153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Generation: FLASH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Flash chip density increases on the Moore’s law curve</a:t>
            </a:r>
          </a:p>
          <a:p>
            <a:pPr lvl="1"/>
            <a:r>
              <a:rPr lang="en-US" dirty="0"/>
              <a:t>1995 16 Mb NAND flash chips</a:t>
            </a:r>
          </a:p>
          <a:p>
            <a:pPr lvl="1"/>
            <a:r>
              <a:rPr lang="en-US" dirty="0"/>
              <a:t>2005 16 </a:t>
            </a:r>
            <a:r>
              <a:rPr lang="en-US" dirty="0" err="1"/>
              <a:t>Gb</a:t>
            </a:r>
            <a:r>
              <a:rPr lang="en-US" dirty="0"/>
              <a:t> NAND flash chips</a:t>
            </a:r>
          </a:p>
          <a:p>
            <a:pPr lvl="1"/>
            <a:r>
              <a:rPr lang="en-US" dirty="0"/>
              <a:t>2009 64 </a:t>
            </a:r>
            <a:r>
              <a:rPr lang="en-US" dirty="0" err="1"/>
              <a:t>Gb</a:t>
            </a:r>
            <a:r>
              <a:rPr lang="en-US" dirty="0"/>
              <a:t> NAND flash chips</a:t>
            </a:r>
          </a:p>
          <a:p>
            <a:pPr lvl="1"/>
            <a:r>
              <a:rPr lang="en-US" dirty="0"/>
              <a:t>Doubled each year since 1995</a:t>
            </a:r>
          </a:p>
          <a:p>
            <a:r>
              <a:rPr lang="en-US" dirty="0"/>
              <a:t>Market driven by Phones, Cameras, iPod,…</a:t>
            </a:r>
            <a:br>
              <a:rPr lang="en-US" dirty="0"/>
            </a:br>
            <a:r>
              <a:rPr lang="en-US" dirty="0"/>
              <a:t>Low entry-cost, </a:t>
            </a:r>
            <a:br>
              <a:rPr lang="en-US" dirty="0"/>
            </a:br>
            <a:r>
              <a:rPr lang="en-US" dirty="0"/>
              <a:t>~$30/chip → ~$3/chip</a:t>
            </a:r>
          </a:p>
          <a:p>
            <a:r>
              <a:rPr lang="en-US" dirty="0"/>
              <a:t>2012 1 Tb NAND flash</a:t>
            </a:r>
            <a:br>
              <a:rPr lang="en-US" dirty="0"/>
            </a:br>
            <a:r>
              <a:rPr lang="en-US" dirty="0"/>
              <a:t>== 128 </a:t>
            </a:r>
            <a:r>
              <a:rPr lang="en-US" dirty="0" err="1"/>
              <a:t>Gb</a:t>
            </a:r>
            <a:r>
              <a:rPr lang="en-US" dirty="0"/>
              <a:t> chip</a:t>
            </a:r>
            <a:br>
              <a:rPr lang="en-US" dirty="0"/>
            </a:br>
            <a:r>
              <a:rPr lang="en-US" dirty="0"/>
              <a:t>== 1TB or 2TB “disk”</a:t>
            </a:r>
            <a:br>
              <a:rPr lang="en-US" dirty="0"/>
            </a:br>
            <a:r>
              <a:rPr lang="en-US" dirty="0"/>
              <a:t>for ~$400</a:t>
            </a:r>
            <a:br>
              <a:rPr lang="en-US" dirty="0"/>
            </a:br>
            <a:r>
              <a:rPr lang="en-US" dirty="0"/>
              <a:t>or 128GB disk for $40</a:t>
            </a:r>
            <a:br>
              <a:rPr lang="en-US" dirty="0"/>
            </a:br>
            <a:r>
              <a:rPr lang="en-US" dirty="0"/>
              <a:t>or 32GB disk for $5</a:t>
            </a:r>
          </a:p>
        </p:txBody>
      </p:sp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48400" y="3124201"/>
            <a:ext cx="1828800" cy="1344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Left Arrow 5"/>
          <p:cNvSpPr/>
          <p:nvPr/>
        </p:nvSpPr>
        <p:spPr>
          <a:xfrm>
            <a:off x="5334000" y="4343400"/>
            <a:ext cx="2133600" cy="9144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Samsung prediction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85800" y="3784148"/>
            <a:ext cx="4191000" cy="193899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Retail prices as of March 2012:</a:t>
            </a:r>
          </a:p>
          <a:p>
            <a:r>
              <a:rPr lang="en-US" sz="2400" dirty="0"/>
              <a:t>Biggest SSD: 512 GB ($850)</a:t>
            </a:r>
          </a:p>
          <a:p>
            <a:r>
              <a:rPr lang="en-US" sz="2400" dirty="0"/>
              <a:t>128GB SSD for $230</a:t>
            </a:r>
          </a:p>
          <a:p>
            <a:r>
              <a:rPr lang="en-US" sz="2400" dirty="0"/>
              <a:t>(2TB disk about $200)</a:t>
            </a:r>
          </a:p>
          <a:p>
            <a:r>
              <a:rPr lang="en-US" sz="2400" dirty="0"/>
              <a:t>32GB SD: $90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NAND Flash Memory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https://www.youtube.com/watch?v=w3uwpuNY-Ww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355573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Flash Memory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NOR</a:t>
            </a:r>
          </a:p>
          <a:p>
            <a:pPr lvl="1"/>
            <a:r>
              <a:rPr lang="en-US" dirty="0"/>
              <a:t>Byte addressable</a:t>
            </a:r>
          </a:p>
          <a:p>
            <a:pPr lvl="1"/>
            <a:r>
              <a:rPr lang="en-US" dirty="0"/>
              <a:t>Often used for BIOS</a:t>
            </a:r>
          </a:p>
          <a:p>
            <a:pPr lvl="1"/>
            <a:r>
              <a:rPr lang="en-US" dirty="0"/>
              <a:t>Much higher price than for NAND</a:t>
            </a:r>
          </a:p>
          <a:p>
            <a:r>
              <a:rPr lang="en-US" dirty="0"/>
              <a:t>NAND</a:t>
            </a:r>
          </a:p>
          <a:p>
            <a:pPr lvl="1"/>
            <a:r>
              <a:rPr lang="en-US" dirty="0"/>
              <a:t>Dominant for consumer and enterprise devices</a:t>
            </a:r>
          </a:p>
          <a:p>
            <a:pPr lvl="1"/>
            <a:r>
              <a:rPr lang="en-US" dirty="0"/>
              <a:t>Single Level Cell (SLC) vs. Multi Level Cell (MLC): </a:t>
            </a:r>
          </a:p>
          <a:p>
            <a:pPr lvl="2"/>
            <a:r>
              <a:rPr lang="en-US" dirty="0"/>
              <a:t>SLC is more robust but expensive</a:t>
            </a:r>
          </a:p>
          <a:p>
            <a:pPr lvl="2"/>
            <a:r>
              <a:rPr lang="en-US" dirty="0"/>
              <a:t>MLC offers higher density and lower price</a:t>
            </a:r>
          </a:p>
        </p:txBody>
      </p:sp>
    </p:spTree>
    <p:extLst>
      <p:ext uri="{BB962C8B-B14F-4D97-AF65-F5344CB8AC3E}">
        <p14:creationId xmlns:p14="http://schemas.microsoft.com/office/powerpoint/2010/main" val="66246363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NAND Memory Organization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Organized into a set of </a:t>
            </a:r>
            <a:r>
              <a:rPr lang="en-US" i="1" dirty="0"/>
              <a:t>erase blocks (EB)</a:t>
            </a:r>
          </a:p>
          <a:p>
            <a:r>
              <a:rPr lang="en-US" dirty="0"/>
              <a:t>Each </a:t>
            </a:r>
            <a:r>
              <a:rPr lang="en-US" i="1" dirty="0"/>
              <a:t>erase block</a:t>
            </a:r>
            <a:r>
              <a:rPr lang="en-US" dirty="0"/>
              <a:t> has a set of </a:t>
            </a:r>
            <a:r>
              <a:rPr lang="en-US" i="1" dirty="0"/>
              <a:t>pages</a:t>
            </a:r>
          </a:p>
          <a:p>
            <a:r>
              <a:rPr lang="en-US" dirty="0"/>
              <a:t>Example configuration for a 512 MB NAND device:</a:t>
            </a:r>
          </a:p>
          <a:p>
            <a:pPr lvl="1"/>
            <a:r>
              <a:rPr lang="en-US" dirty="0"/>
              <a:t>4096 EB’s, 64 pages per EB, 2112 bytes per page (2KB user data + 64 bytes metadata)</a:t>
            </a:r>
          </a:p>
          <a:p>
            <a:r>
              <a:rPr lang="en-US" dirty="0"/>
              <a:t>Read:</a:t>
            </a:r>
          </a:p>
          <a:p>
            <a:pPr lvl="1"/>
            <a:r>
              <a:rPr lang="en-US" dirty="0"/>
              <a:t>Random access on any page, multiple times</a:t>
            </a:r>
          </a:p>
          <a:p>
            <a:pPr lvl="1"/>
            <a:r>
              <a:rPr lang="en-US" dirty="0"/>
              <a:t>25-60</a:t>
            </a:r>
            <a:r>
              <a:rPr lang="en-US" dirty="0">
                <a:sym typeface="Symbol"/>
              </a:rPr>
              <a:t>s</a:t>
            </a:r>
            <a:endParaRPr lang="en-US" dirty="0"/>
          </a:p>
          <a:p>
            <a:r>
              <a:rPr lang="en-US" dirty="0"/>
              <a:t>Write</a:t>
            </a:r>
          </a:p>
          <a:p>
            <a:pPr lvl="1"/>
            <a:r>
              <a:rPr lang="en-US" dirty="0"/>
              <a:t>Data must be written sequentially to pages in an erase block</a:t>
            </a:r>
          </a:p>
          <a:p>
            <a:pPr lvl="1"/>
            <a:r>
              <a:rPr lang="en-US" dirty="0"/>
              <a:t>Entire page should be written for best reliability</a:t>
            </a:r>
          </a:p>
          <a:p>
            <a:pPr lvl="1"/>
            <a:r>
              <a:rPr lang="en-US" dirty="0"/>
              <a:t>250-900</a:t>
            </a:r>
            <a:r>
              <a:rPr lang="en-US" dirty="0">
                <a:sym typeface="Symbol"/>
              </a:rPr>
              <a:t> s</a:t>
            </a:r>
            <a:endParaRPr lang="en-US" dirty="0"/>
          </a:p>
          <a:p>
            <a:r>
              <a:rPr lang="en-US" dirty="0"/>
              <a:t>Erase:</a:t>
            </a:r>
          </a:p>
          <a:p>
            <a:pPr lvl="1"/>
            <a:r>
              <a:rPr lang="en-US" dirty="0"/>
              <a:t>Entire erase block must be erased before re-writing</a:t>
            </a:r>
          </a:p>
          <a:p>
            <a:pPr lvl="1"/>
            <a:r>
              <a:rPr lang="en-US" dirty="0"/>
              <a:t>Up to 3.5ms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Flash Translation Layer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Emulate a hard disk by exposing an array of blocks</a:t>
            </a:r>
          </a:p>
          <a:p>
            <a:r>
              <a:rPr lang="en-US" dirty="0"/>
              <a:t>Logic block mapping</a:t>
            </a:r>
          </a:p>
          <a:p>
            <a:pPr lvl="1"/>
            <a:r>
              <a:rPr lang="en-US" dirty="0"/>
              <a:t>Map from logical to physical blocks</a:t>
            </a:r>
          </a:p>
          <a:p>
            <a:pPr lvl="1"/>
            <a:r>
              <a:rPr lang="en-US" dirty="0"/>
              <a:t>Cannot do random writes</a:t>
            </a:r>
          </a:p>
          <a:p>
            <a:pPr lvl="1"/>
            <a:r>
              <a:rPr lang="en-US" dirty="0"/>
              <a:t>Granularity: block vs. page (read-modify-write block vs. large RAM for storing map table</a:t>
            </a:r>
          </a:p>
          <a:p>
            <a:pPr lvl="1"/>
            <a:r>
              <a:rPr lang="en-US" dirty="0"/>
              <a:t>Hybrid approach often used: maintain a small set of log blocks for page level mapping</a:t>
            </a:r>
          </a:p>
          <a:p>
            <a:r>
              <a:rPr lang="en-US" dirty="0"/>
              <a:t>Garbage collection</a:t>
            </a:r>
          </a:p>
          <a:p>
            <a:pPr lvl="1"/>
            <a:r>
              <a:rPr lang="en-US" dirty="0"/>
              <a:t>Maintain an allocation pool of clean blocks (blocks must be erased before reuse)</a:t>
            </a:r>
          </a:p>
          <a:p>
            <a:pPr lvl="1"/>
            <a:r>
              <a:rPr lang="en-US" dirty="0"/>
              <a:t>Recycle invalidated pages</a:t>
            </a:r>
          </a:p>
          <a:p>
            <a:pPr lvl="1"/>
            <a:r>
              <a:rPr lang="en-US" dirty="0"/>
              <a:t>Merge blocks if page level mapping</a:t>
            </a:r>
          </a:p>
          <a:p>
            <a:r>
              <a:rPr lang="en-US" dirty="0"/>
              <a:t>Wear leveling</a:t>
            </a:r>
          </a:p>
          <a:p>
            <a:pPr lvl="1"/>
            <a:r>
              <a:rPr lang="en-US" dirty="0"/>
              <a:t>Most writes are to a few pages (metadata)</a:t>
            </a:r>
          </a:p>
          <a:p>
            <a:pPr lvl="1"/>
            <a:r>
              <a:rPr lang="en-US" dirty="0"/>
              <a:t>Even out writes over blocks</a:t>
            </a:r>
          </a:p>
          <a:p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1"/>
            <a:endParaRPr lang="en-US" dirty="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Wrong With FLASH?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Expensive: $/GB</a:t>
            </a:r>
          </a:p>
          <a:p>
            <a:pPr lvl="1"/>
            <a:r>
              <a:rPr lang="en-US" dirty="0"/>
              <a:t>2x less than cheap DRAM</a:t>
            </a:r>
          </a:p>
          <a:p>
            <a:pPr lvl="1"/>
            <a:r>
              <a:rPr lang="en-US" dirty="0"/>
              <a:t>50x more than disk today, may drop to 10x in 2012</a:t>
            </a:r>
          </a:p>
          <a:p>
            <a:r>
              <a:rPr lang="en-US" dirty="0"/>
              <a:t>Limited lifetime</a:t>
            </a:r>
          </a:p>
          <a:p>
            <a:pPr lvl="1"/>
            <a:r>
              <a:rPr lang="en-US" dirty="0"/>
              <a:t>~100k to 1M writes / page (single cell)</a:t>
            </a:r>
          </a:p>
          <a:p>
            <a:pPr lvl="1"/>
            <a:r>
              <a:rPr lang="en-US" dirty="0"/>
              <a:t>~15k to 1M writes / page (single cell)</a:t>
            </a:r>
          </a:p>
          <a:p>
            <a:pPr lvl="1"/>
            <a:r>
              <a:rPr lang="en-US" dirty="0"/>
              <a:t>requires “wear leveling”</a:t>
            </a:r>
            <a:br>
              <a:rPr lang="en-US" dirty="0"/>
            </a:br>
            <a:r>
              <a:rPr lang="en-US" dirty="0"/>
              <a:t>but, if you have 1,000M pages,</a:t>
            </a:r>
            <a:br>
              <a:rPr lang="en-US" dirty="0"/>
            </a:br>
            <a:r>
              <a:rPr lang="en-US" dirty="0"/>
              <a:t>then 15,000 years to “use” the pages.</a:t>
            </a:r>
          </a:p>
          <a:p>
            <a:r>
              <a:rPr lang="en-US" dirty="0"/>
              <a:t>Current performance limitations</a:t>
            </a:r>
          </a:p>
          <a:p>
            <a:pPr lvl="1"/>
            <a:r>
              <a:rPr lang="en-US" dirty="0"/>
              <a:t>Slow to write can only write 0’s, so erase (set all 1) then write</a:t>
            </a:r>
          </a:p>
          <a:p>
            <a:pPr lvl="1"/>
            <a:r>
              <a:rPr lang="en-US" dirty="0"/>
              <a:t>Large (e.g. 128K) segments to erase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Development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>
            <a:normAutofit/>
          </a:bodyPr>
          <a:lstStyle/>
          <a:p>
            <a:r>
              <a:rPr lang="en-US" dirty="0"/>
              <a:t>Flash Translation Layer (FTL)</a:t>
            </a:r>
          </a:p>
          <a:p>
            <a:pPr lvl="1"/>
            <a:r>
              <a:rPr lang="en-US" dirty="0"/>
              <a:t>Remapping</a:t>
            </a:r>
          </a:p>
          <a:p>
            <a:pPr lvl="1"/>
            <a:r>
              <a:rPr lang="en-US" dirty="0"/>
              <a:t>Wear-leveling</a:t>
            </a:r>
          </a:p>
          <a:p>
            <a:pPr lvl="1"/>
            <a:r>
              <a:rPr lang="en-US" dirty="0"/>
              <a:t>Write faster</a:t>
            </a:r>
          </a:p>
          <a:p>
            <a:r>
              <a:rPr lang="en-US" dirty="0"/>
              <a:t>Form factors</a:t>
            </a:r>
          </a:p>
          <a:p>
            <a:pPr lvl="1"/>
            <a:r>
              <a:rPr lang="en-US" dirty="0"/>
              <a:t>SSD</a:t>
            </a:r>
          </a:p>
          <a:p>
            <a:pPr lvl="1"/>
            <a:r>
              <a:rPr lang="en-US" dirty="0"/>
              <a:t>USB, SD, Stick,…</a:t>
            </a:r>
          </a:p>
          <a:p>
            <a:pPr lvl="1"/>
            <a:r>
              <a:rPr lang="en-US" dirty="0"/>
              <a:t>PCI cards</a:t>
            </a:r>
          </a:p>
          <a:p>
            <a:r>
              <a:rPr lang="en-US" dirty="0"/>
              <a:t>Performance</a:t>
            </a:r>
          </a:p>
          <a:p>
            <a:pPr lvl="1"/>
            <a:r>
              <a:rPr lang="en-US" dirty="0"/>
              <a:t>Fusion-IO cards achieves 200K IOPS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Hardware/Software Architecture</a:t>
            </a:r>
          </a:p>
        </p:txBody>
      </p:sp>
      <p:sp>
        <p:nvSpPr>
          <p:cNvPr id="4" name="Rectangle 3"/>
          <p:cNvSpPr/>
          <p:nvPr/>
        </p:nvSpPr>
        <p:spPr>
          <a:xfrm>
            <a:off x="1981200" y="5486400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SSD</a:t>
            </a:r>
          </a:p>
        </p:txBody>
      </p:sp>
      <p:sp>
        <p:nvSpPr>
          <p:cNvPr id="7" name="Rectangle 6"/>
          <p:cNvSpPr/>
          <p:nvPr/>
        </p:nvSpPr>
        <p:spPr>
          <a:xfrm>
            <a:off x="4343400" y="5562600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SSD</a:t>
            </a:r>
          </a:p>
        </p:txBody>
      </p:sp>
      <p:sp>
        <p:nvSpPr>
          <p:cNvPr id="8" name="Rectangle 7"/>
          <p:cNvSpPr/>
          <p:nvPr/>
        </p:nvSpPr>
        <p:spPr>
          <a:xfrm>
            <a:off x="5867400" y="5562600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HD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1752600" y="5181600"/>
            <a:ext cx="1371600" cy="457200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Controller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4114800" y="5181600"/>
            <a:ext cx="1371600" cy="457200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Controller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638800" y="5181600"/>
            <a:ext cx="1371600" cy="457200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Controller</a:t>
            </a:r>
          </a:p>
        </p:txBody>
      </p:sp>
      <p:cxnSp>
        <p:nvCxnSpPr>
          <p:cNvPr id="13" name="Elbow Connector 12"/>
          <p:cNvCxnSpPr>
            <a:stCxn id="11" idx="0"/>
            <a:endCxn id="12" idx="0"/>
          </p:cNvCxnSpPr>
          <p:nvPr/>
        </p:nvCxnSpPr>
        <p:spPr>
          <a:xfrm rot="5400000" flipH="1" flipV="1">
            <a:off x="5562600" y="4419600"/>
            <a:ext cx="12700" cy="1524000"/>
          </a:xfrm>
          <a:prstGeom prst="bentConnector3">
            <a:avLst>
              <a:gd name="adj1" fmla="val 2014921"/>
            </a:avLst>
          </a:prstGeom>
          <a:ln w="25400"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/>
          <p:cNvSpPr/>
          <p:nvPr/>
        </p:nvSpPr>
        <p:spPr>
          <a:xfrm>
            <a:off x="5638800" y="3429000"/>
            <a:ext cx="1371600" cy="762000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Block Device Driver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4113663" y="3429000"/>
            <a:ext cx="1371600" cy="762000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Block Device Driver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4121150" y="3048000"/>
            <a:ext cx="2889250" cy="381000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I/O Scheduler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4114800" y="2667000"/>
            <a:ext cx="2889250" cy="381000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Generic Block Layer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4113663" y="2292255"/>
            <a:ext cx="1371600" cy="381000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File System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5485263" y="2286000"/>
            <a:ext cx="1518787" cy="381000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File System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1752600" y="1905000"/>
            <a:ext cx="5250313" cy="381000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Virtual File System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1828800" y="3429000"/>
            <a:ext cx="1371600" cy="762000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Device Driver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1828800" y="2673254"/>
            <a:ext cx="1371600" cy="755745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Flash Storage Layer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1828800" y="2286000"/>
            <a:ext cx="1371600" cy="381000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File System</a:t>
            </a:r>
          </a:p>
        </p:txBody>
      </p:sp>
      <p:cxnSp>
        <p:nvCxnSpPr>
          <p:cNvPr id="27" name="Elbow Connector 26"/>
          <p:cNvCxnSpPr>
            <a:stCxn id="24" idx="2"/>
            <a:endCxn id="6" idx="0"/>
          </p:cNvCxnSpPr>
          <p:nvPr/>
        </p:nvCxnSpPr>
        <p:spPr>
          <a:xfrm rot="5400000">
            <a:off x="1981200" y="4648200"/>
            <a:ext cx="990600" cy="76200"/>
          </a:xfrm>
          <a:prstGeom prst="bentConnector3">
            <a:avLst>
              <a:gd name="adj1" fmla="val 50000"/>
            </a:avLst>
          </a:prstGeom>
          <a:ln w="25400"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/>
          <p:cNvCxnSpPr>
            <a:stCxn id="18" idx="2"/>
            <a:endCxn id="17" idx="2"/>
          </p:cNvCxnSpPr>
          <p:nvPr/>
        </p:nvCxnSpPr>
        <p:spPr>
          <a:xfrm rot="16200000" flipH="1">
            <a:off x="5562031" y="3428431"/>
            <a:ext cx="12700" cy="1525137"/>
          </a:xfrm>
          <a:prstGeom prst="bentConnector3">
            <a:avLst>
              <a:gd name="adj1" fmla="val 1800000"/>
            </a:avLst>
          </a:prstGeom>
          <a:ln w="25400"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9" name="Straight Connector 1028"/>
          <p:cNvCxnSpPr/>
          <p:nvPr/>
        </p:nvCxnSpPr>
        <p:spPr>
          <a:xfrm>
            <a:off x="5559425" y="4419600"/>
            <a:ext cx="0" cy="53340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0" name="TextBox 1029"/>
          <p:cNvSpPr txBox="1"/>
          <p:nvPr/>
        </p:nvSpPr>
        <p:spPr>
          <a:xfrm>
            <a:off x="6090264" y="4501634"/>
            <a:ext cx="691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SATA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1406832" y="4506752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PCI-E</a:t>
            </a:r>
          </a:p>
        </p:txBody>
      </p:sp>
      <p:cxnSp>
        <p:nvCxnSpPr>
          <p:cNvPr id="1032" name="Straight Connector 1031"/>
          <p:cNvCxnSpPr/>
          <p:nvPr/>
        </p:nvCxnSpPr>
        <p:spPr>
          <a:xfrm>
            <a:off x="7239000" y="4686300"/>
            <a:ext cx="1752600" cy="0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7995264" y="4888468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HW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7897160" y="4184649"/>
            <a:ext cx="1042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SW (OS)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Where to put a flash drive in the storage hierarchy?</a:t>
            </a:r>
          </a:p>
          <a:p>
            <a:r>
              <a:rPr lang="en-US" dirty="0"/>
              <a:t>Which new algorithms need to be developed?</a:t>
            </a:r>
          </a:p>
          <a:p>
            <a:r>
              <a:rPr lang="en-US" dirty="0"/>
              <a:t>Should the OS treat flash drive as a hard drive?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Good Paper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90750"/>
            <a:ext cx="9201150" cy="2476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375" y="4688859"/>
            <a:ext cx="8534400" cy="7724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33400" y="5943600"/>
            <a:ext cx="3641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Following figures are from that paper</a:t>
            </a:r>
          </a:p>
        </p:txBody>
      </p:sp>
    </p:spTree>
    <p:extLst>
      <p:ext uri="{BB962C8B-B14F-4D97-AF65-F5344CB8AC3E}">
        <p14:creationId xmlns:p14="http://schemas.microsoft.com/office/powerpoint/2010/main" val="18119188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Analysis Tool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436" y="4898910"/>
            <a:ext cx="1683350" cy="16833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2979" y="3889394"/>
            <a:ext cx="2176343" cy="168666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9300" y="3416300"/>
            <a:ext cx="25400" cy="25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9300" y="3416300"/>
            <a:ext cx="25400" cy="25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43492" y="3519391"/>
            <a:ext cx="3416300" cy="8128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88175" y="2399507"/>
            <a:ext cx="3810000" cy="90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61481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SSD Bandwidths (raw I/O)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252538"/>
            <a:ext cx="8138434" cy="4919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9901234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 reads on SSD have uniform latency?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Figure 2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57400"/>
            <a:ext cx="9144000" cy="25778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3766456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Would random writes be worst case?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Figure 3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2362200"/>
            <a:ext cx="9168680" cy="2586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5274291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a disk cache effective for SSDs?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Fig. 5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723" y="2362200"/>
            <a:ext cx="9120580" cy="3843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3939054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Do reads and writes interfere with each other?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Fig. 6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993360"/>
            <a:ext cx="8991600" cy="38740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2427727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Do background operations affect performance?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Fig. 7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88015"/>
            <a:ext cx="9144000" cy="25364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1781150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Would increasing workload randomness degrade performance?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Fig. 8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2445144"/>
            <a:ext cx="9144000" cy="24888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8081528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Non-volatile DRAM (NVRAM)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4114800"/>
            <a:ext cx="8229600" cy="204216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Battery backed DRAM</a:t>
            </a:r>
          </a:p>
          <a:p>
            <a:pPr lvl="1"/>
            <a:r>
              <a:rPr lang="en-US" dirty="0"/>
              <a:t>Backup power during power-out</a:t>
            </a:r>
          </a:p>
          <a:p>
            <a:pPr lvl="1"/>
            <a:r>
              <a:rPr lang="en-US" dirty="0"/>
              <a:t>Ordinary DRAM technology</a:t>
            </a:r>
          </a:p>
          <a:p>
            <a:r>
              <a:rPr lang="en-US" dirty="0"/>
              <a:t>One part of a storage system</a:t>
            </a:r>
          </a:p>
          <a:p>
            <a:r>
              <a:rPr lang="en-US" dirty="0"/>
              <a:t>Expensive </a:t>
            </a:r>
          </a:p>
          <a:p>
            <a:r>
              <a:rPr lang="en-US" dirty="0"/>
              <a:t>Targeted at specific application domains such as databases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1371600"/>
            <a:ext cx="4800600" cy="2624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889773" y="3182034"/>
            <a:ext cx="17572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</a:t>
            </a:r>
            <a:r>
              <a:rPr lang="en-US" dirty="0" err="1"/>
              <a:t>Netlist</a:t>
            </a:r>
            <a:r>
              <a:rPr lang="en-US" dirty="0"/>
              <a:t> </a:t>
            </a:r>
            <a:r>
              <a:rPr lang="en-US" dirty="0" err="1"/>
              <a:t>Nvvault</a:t>
            </a:r>
            <a:r>
              <a:rPr lang="en-US" dirty="0"/>
              <a:t>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523430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DRAM Storage Systems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Currently increasing interest in DRAM only storage systems</a:t>
            </a:r>
          </a:p>
          <a:p>
            <a:pPr lvl="1"/>
            <a:r>
              <a:rPr lang="en-US" dirty="0"/>
              <a:t>All data structures in memory</a:t>
            </a:r>
          </a:p>
          <a:p>
            <a:pPr lvl="1"/>
            <a:r>
              <a:rPr lang="en-US" dirty="0"/>
              <a:t>Data is backed on disk in background</a:t>
            </a:r>
          </a:p>
          <a:p>
            <a:r>
              <a:rPr lang="en-US" dirty="0"/>
              <a:t>In-memory databases</a:t>
            </a:r>
          </a:p>
          <a:p>
            <a:pPr lvl="1"/>
            <a:r>
              <a:rPr lang="en-US" dirty="0"/>
              <a:t>Database entirely in memory</a:t>
            </a:r>
          </a:p>
          <a:p>
            <a:pPr lvl="1"/>
            <a:r>
              <a:rPr lang="en-US" dirty="0"/>
              <a:t>Often used for analytics</a:t>
            </a:r>
          </a:p>
          <a:p>
            <a:pPr lvl="1"/>
            <a:r>
              <a:rPr lang="en-US" dirty="0"/>
              <a:t>Business critical data stored on ordinary databases</a:t>
            </a:r>
          </a:p>
          <a:p>
            <a:r>
              <a:rPr lang="en-US" dirty="0"/>
              <a:t>RAM Cloud</a:t>
            </a:r>
          </a:p>
          <a:p>
            <a:pPr lvl="1"/>
            <a:r>
              <a:rPr lang="en-US" dirty="0"/>
              <a:t>A big compute cluster</a:t>
            </a:r>
          </a:p>
          <a:p>
            <a:pPr lvl="1"/>
            <a:r>
              <a:rPr lang="en-US" dirty="0"/>
              <a:t>Data structures replicated over many computers</a:t>
            </a:r>
          </a:p>
          <a:p>
            <a:pPr lvl="1"/>
            <a:r>
              <a:rPr lang="en-US" dirty="0"/>
              <a:t>Data also written to disk</a:t>
            </a:r>
          </a:p>
          <a:p>
            <a:pPr lvl="1"/>
            <a:r>
              <a:rPr lang="en-US" dirty="0"/>
              <a:t>http://www.sigops.org/sosp/sosp11/current/2011-Cascais/03-ongaro-online.pdf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635489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 lIns="82058" tIns="41029" rIns="82058" bIns="41029"/>
          <a:lstStyle/>
          <a:p>
            <a:pPr defTabSz="914608"/>
            <a:fld id="{EB045C5F-F5AD-4D6C-B1D1-48B7A82FC2B1}" type="slidenum">
              <a:rPr lang="en-US"/>
              <a:pPr defTabSz="914608"/>
              <a:t>69</a:t>
            </a:fld>
            <a:endParaRPr lang="en-US" dirty="0"/>
          </a:p>
        </p:txBody>
      </p:sp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/>
        <p:txBody>
          <a:bodyPr lIns="82058" tIns="41029" rIns="82058" bIns="41029">
            <a:normAutofit fontScale="90000"/>
          </a:bodyPr>
          <a:lstStyle/>
          <a:p>
            <a:pPr eaLnBrk="1" hangingPunct="1"/>
            <a:r>
              <a:rPr lang="en-US" sz="3100" dirty="0">
                <a:ea typeface="ＭＳ Ｐゴシック" pitchFamily="-108" charset="-128"/>
              </a:rPr>
              <a:t>Traditional Data Center Storage Hierarchy</a:t>
            </a:r>
          </a:p>
        </p:txBody>
      </p:sp>
      <p:pic>
        <p:nvPicPr>
          <p:cNvPr id="19460" name="Picture 5" descr="bs00094_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6353" y="1192027"/>
            <a:ext cx="430068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61" name="Picture 6" descr="bs00094_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3182" y="1700493"/>
            <a:ext cx="430068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62" name="Picture 7" descr="bs00094_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7808" y="2784662"/>
            <a:ext cx="430068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9463" name="AutoShape 9"/>
          <p:cNvCxnSpPr>
            <a:cxnSpLocks noChangeShapeType="1"/>
            <a:endCxn id="19489" idx="1"/>
          </p:cNvCxnSpPr>
          <p:nvPr/>
        </p:nvCxnSpPr>
        <p:spPr bwMode="auto">
          <a:xfrm rot="16200000" flipH="1">
            <a:off x="632242" y="1532921"/>
            <a:ext cx="649879" cy="491962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cxnSp>
      <p:cxnSp>
        <p:nvCxnSpPr>
          <p:cNvPr id="19464" name="AutoShape 10"/>
          <p:cNvCxnSpPr>
            <a:cxnSpLocks noChangeShapeType="1"/>
            <a:endCxn id="19489" idx="2"/>
          </p:cNvCxnSpPr>
          <p:nvPr/>
        </p:nvCxnSpPr>
        <p:spPr bwMode="auto">
          <a:xfrm>
            <a:off x="398029" y="1962431"/>
            <a:ext cx="556530" cy="273144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cxnSp>
      <p:cxnSp>
        <p:nvCxnSpPr>
          <p:cNvPr id="19465" name="AutoShape 11"/>
          <p:cNvCxnSpPr>
            <a:cxnSpLocks noChangeShapeType="1"/>
            <a:endCxn id="19489" idx="3"/>
          </p:cNvCxnSpPr>
          <p:nvPr/>
        </p:nvCxnSpPr>
        <p:spPr bwMode="auto">
          <a:xfrm rot="5400000" flipH="1" flipV="1">
            <a:off x="548261" y="2391701"/>
            <a:ext cx="679294" cy="630507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cxnSp>
      <p:grpSp>
        <p:nvGrpSpPr>
          <p:cNvPr id="2" name="Group 13"/>
          <p:cNvGrpSpPr>
            <a:grpSpLocks/>
          </p:cNvGrpSpPr>
          <p:nvPr/>
        </p:nvGrpSpPr>
        <p:grpSpPr bwMode="auto">
          <a:xfrm>
            <a:off x="838200" y="1948424"/>
            <a:ext cx="1852179" cy="596713"/>
            <a:chOff x="1184" y="1384"/>
            <a:chExt cx="1162" cy="426"/>
          </a:xfrm>
        </p:grpSpPr>
        <p:sp>
          <p:nvSpPr>
            <p:cNvPr id="19489" name="Oval 12"/>
            <p:cNvSpPr>
              <a:spLocks noChangeArrowheads="1"/>
            </p:cNvSpPr>
            <p:nvPr/>
          </p:nvSpPr>
          <p:spPr bwMode="auto">
            <a:xfrm>
              <a:off x="1257" y="1456"/>
              <a:ext cx="1065" cy="266"/>
            </a:xfrm>
            <a:prstGeom prst="ellipse">
              <a:avLst/>
            </a:prstGeom>
            <a:solidFill>
              <a:srgbClr val="DDDDDD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490" name="Cloud"/>
            <p:cNvSpPr>
              <a:spLocks noChangeAspect="1" noEditPoints="1" noChangeArrowheads="1"/>
            </p:cNvSpPr>
            <p:nvPr/>
          </p:nvSpPr>
          <p:spPr bwMode="auto">
            <a:xfrm>
              <a:off x="1184" y="1384"/>
              <a:ext cx="1162" cy="426"/>
            </a:xfrm>
            <a:custGeom>
              <a:avLst/>
              <a:gdLst>
                <a:gd name="T0" fmla="*/ 0 w 21600"/>
                <a:gd name="T1" fmla="*/ 0 h 21600"/>
                <a:gd name="T2" fmla="*/ 2 w 21600"/>
                <a:gd name="T3" fmla="*/ 0 h 21600"/>
                <a:gd name="T4" fmla="*/ 3 w 21600"/>
                <a:gd name="T5" fmla="*/ 0 h 21600"/>
                <a:gd name="T6" fmla="*/ 2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2974 w 21600"/>
                <a:gd name="T13" fmla="*/ 3245 h 21600"/>
                <a:gd name="T14" fmla="*/ 17083 w 21600"/>
                <a:gd name="T15" fmla="*/ 17341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-1" y="8613"/>
                    <a:pt x="-1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4" y="13940"/>
                    <a:pt x="474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299"/>
                    <a:pt x="6247" y="20299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6"/>
                    <a:pt x="11036" y="21596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6"/>
                    <a:pt x="15802" y="18946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-1"/>
                    <a:pt x="16758" y="-1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-1"/>
                    <a:pt x="13174" y="-1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49"/>
                    <a:pt x="9358" y="649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1"/>
                    <a:pt x="5288" y="1971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09"/>
                    <a:pt x="2172" y="13109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101882" tIns="50941" rIns="101882" bIns="50941"/>
            <a:lstStyle/>
            <a:p>
              <a:pPr algn="ctr" defTabSz="914608"/>
              <a:r>
                <a:rPr lang="en-US" b="1" dirty="0"/>
                <a:t>Network</a:t>
              </a:r>
            </a:p>
          </p:txBody>
        </p:sp>
      </p:grpSp>
      <p:cxnSp>
        <p:nvCxnSpPr>
          <p:cNvPr id="19467" name="AutoShape 20"/>
          <p:cNvCxnSpPr>
            <a:cxnSpLocks noChangeShapeType="1"/>
            <a:endCxn id="19470" idx="1"/>
          </p:cNvCxnSpPr>
          <p:nvPr/>
        </p:nvCxnSpPr>
        <p:spPr bwMode="auto">
          <a:xfrm>
            <a:off x="2438400" y="2209800"/>
            <a:ext cx="387351" cy="28575"/>
          </a:xfrm>
          <a:prstGeom prst="straightConnector1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cxnSp>
      <p:sp>
        <p:nvSpPr>
          <p:cNvPr id="19468" name="Cloud"/>
          <p:cNvSpPr>
            <a:spLocks noChangeAspect="1" noEditPoints="1" noChangeArrowheads="1"/>
          </p:cNvSpPr>
          <p:nvPr/>
        </p:nvSpPr>
        <p:spPr bwMode="auto">
          <a:xfrm>
            <a:off x="3629603" y="1938618"/>
            <a:ext cx="1186295" cy="596713"/>
          </a:xfrm>
          <a:custGeom>
            <a:avLst/>
            <a:gdLst>
              <a:gd name="T0" fmla="*/ 14774228 w 21600"/>
              <a:gd name="T1" fmla="*/ 331461539 h 21600"/>
              <a:gd name="T2" fmla="*/ 2147483647 w 21600"/>
              <a:gd name="T3" fmla="*/ 662216307 h 21600"/>
              <a:gd name="T4" fmla="*/ 2147483647 w 21600"/>
              <a:gd name="T5" fmla="*/ 331461539 h 21600"/>
              <a:gd name="T6" fmla="*/ 2147483647 w 21600"/>
              <a:gd name="T7" fmla="*/ 37903523 h 21600"/>
              <a:gd name="T8" fmla="*/ 0 60000 65536"/>
              <a:gd name="T9" fmla="*/ 0 60000 65536"/>
              <a:gd name="T10" fmla="*/ 0 60000 65536"/>
              <a:gd name="T11" fmla="*/ 0 60000 65536"/>
              <a:gd name="T12" fmla="*/ 2977 w 21600"/>
              <a:gd name="T13" fmla="*/ 3262 h 21600"/>
              <a:gd name="T14" fmla="*/ 17087 w 21600"/>
              <a:gd name="T15" fmla="*/ 17337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 extrusionOk="0">
                <a:moveTo>
                  <a:pt x="1949" y="7180"/>
                </a:moveTo>
                <a:cubicBezTo>
                  <a:pt x="841" y="7336"/>
                  <a:pt x="-1" y="8613"/>
                  <a:pt x="-1" y="10137"/>
                </a:cubicBezTo>
                <a:cubicBezTo>
                  <a:pt x="-1" y="11192"/>
                  <a:pt x="409" y="12169"/>
                  <a:pt x="1074" y="12702"/>
                </a:cubicBezTo>
                <a:lnTo>
                  <a:pt x="1063" y="12668"/>
                </a:lnTo>
                <a:cubicBezTo>
                  <a:pt x="685" y="13217"/>
                  <a:pt x="474" y="13940"/>
                  <a:pt x="474" y="14690"/>
                </a:cubicBezTo>
                <a:cubicBezTo>
                  <a:pt x="475" y="16325"/>
                  <a:pt x="1451" y="17650"/>
                  <a:pt x="2655" y="17650"/>
                </a:cubicBezTo>
                <a:cubicBezTo>
                  <a:pt x="2739" y="17650"/>
                  <a:pt x="2824" y="17643"/>
                  <a:pt x="2909" y="17629"/>
                </a:cubicBezTo>
                <a:lnTo>
                  <a:pt x="2897" y="17649"/>
                </a:lnTo>
                <a:cubicBezTo>
                  <a:pt x="3585" y="19288"/>
                  <a:pt x="4863" y="20299"/>
                  <a:pt x="6247" y="20299"/>
                </a:cubicBezTo>
                <a:cubicBezTo>
                  <a:pt x="6947" y="20299"/>
                  <a:pt x="7635" y="20039"/>
                  <a:pt x="8235" y="19546"/>
                </a:cubicBezTo>
                <a:lnTo>
                  <a:pt x="8229" y="19550"/>
                </a:lnTo>
                <a:cubicBezTo>
                  <a:pt x="8855" y="20829"/>
                  <a:pt x="9908" y="21596"/>
                  <a:pt x="11036" y="21596"/>
                </a:cubicBezTo>
                <a:cubicBezTo>
                  <a:pt x="12523" y="21596"/>
                  <a:pt x="13836" y="20267"/>
                  <a:pt x="14267" y="18324"/>
                </a:cubicBezTo>
                <a:lnTo>
                  <a:pt x="14270" y="18350"/>
                </a:lnTo>
                <a:cubicBezTo>
                  <a:pt x="14730" y="18740"/>
                  <a:pt x="15260" y="18946"/>
                  <a:pt x="15802" y="18946"/>
                </a:cubicBezTo>
                <a:cubicBezTo>
                  <a:pt x="17390" y="18946"/>
                  <a:pt x="18682" y="17205"/>
                  <a:pt x="18694" y="15045"/>
                </a:cubicBezTo>
                <a:lnTo>
                  <a:pt x="18689" y="15035"/>
                </a:lnTo>
                <a:cubicBezTo>
                  <a:pt x="20357" y="14710"/>
                  <a:pt x="21597" y="12765"/>
                  <a:pt x="21597" y="10472"/>
                </a:cubicBezTo>
                <a:cubicBezTo>
                  <a:pt x="21597" y="9456"/>
                  <a:pt x="21350" y="8469"/>
                  <a:pt x="20896" y="7663"/>
                </a:cubicBezTo>
                <a:lnTo>
                  <a:pt x="20889" y="7661"/>
                </a:lnTo>
                <a:cubicBezTo>
                  <a:pt x="21031" y="7208"/>
                  <a:pt x="21105" y="6721"/>
                  <a:pt x="21105" y="6228"/>
                </a:cubicBezTo>
                <a:cubicBezTo>
                  <a:pt x="21105" y="4588"/>
                  <a:pt x="20299" y="3150"/>
                  <a:pt x="19139" y="2719"/>
                </a:cubicBezTo>
                <a:lnTo>
                  <a:pt x="19148" y="2712"/>
                </a:lnTo>
                <a:cubicBezTo>
                  <a:pt x="18940" y="1142"/>
                  <a:pt x="17933" y="-1"/>
                  <a:pt x="16758" y="-1"/>
                </a:cubicBezTo>
                <a:cubicBezTo>
                  <a:pt x="16044" y="-1"/>
                  <a:pt x="15367" y="426"/>
                  <a:pt x="14905" y="1165"/>
                </a:cubicBezTo>
                <a:lnTo>
                  <a:pt x="14909" y="1170"/>
                </a:lnTo>
                <a:cubicBezTo>
                  <a:pt x="14497" y="432"/>
                  <a:pt x="13855" y="-1"/>
                  <a:pt x="13174" y="-1"/>
                </a:cubicBezTo>
                <a:cubicBezTo>
                  <a:pt x="12347" y="-1"/>
                  <a:pt x="11590" y="637"/>
                  <a:pt x="11221" y="1645"/>
                </a:cubicBezTo>
                <a:lnTo>
                  <a:pt x="11229" y="1694"/>
                </a:lnTo>
                <a:cubicBezTo>
                  <a:pt x="10730" y="1024"/>
                  <a:pt x="10058" y="649"/>
                  <a:pt x="9358" y="649"/>
                </a:cubicBezTo>
                <a:cubicBezTo>
                  <a:pt x="8372" y="649"/>
                  <a:pt x="7466" y="1391"/>
                  <a:pt x="7003" y="2578"/>
                </a:cubicBezTo>
                <a:lnTo>
                  <a:pt x="6995" y="2602"/>
                </a:lnTo>
                <a:cubicBezTo>
                  <a:pt x="6477" y="2189"/>
                  <a:pt x="5888" y="1971"/>
                  <a:pt x="5288" y="1971"/>
                </a:cubicBezTo>
                <a:cubicBezTo>
                  <a:pt x="3423" y="1972"/>
                  <a:pt x="1912" y="4029"/>
                  <a:pt x="1912" y="6567"/>
                </a:cubicBezTo>
                <a:cubicBezTo>
                  <a:pt x="1911" y="6774"/>
                  <a:pt x="1922" y="6981"/>
                  <a:pt x="1942" y="7186"/>
                </a:cubicBezTo>
                <a:close/>
              </a:path>
              <a:path w="21600" h="21600" fill="none" extrusionOk="0">
                <a:moveTo>
                  <a:pt x="1074" y="12702"/>
                </a:moveTo>
                <a:cubicBezTo>
                  <a:pt x="1407" y="12969"/>
                  <a:pt x="1786" y="13109"/>
                  <a:pt x="2172" y="13109"/>
                </a:cubicBezTo>
                <a:cubicBezTo>
                  <a:pt x="2228" y="13109"/>
                  <a:pt x="2285" y="13107"/>
                  <a:pt x="2341" y="13101"/>
                </a:cubicBezTo>
              </a:path>
              <a:path w="21600" h="21600" fill="none" extrusionOk="0">
                <a:moveTo>
                  <a:pt x="2909" y="17629"/>
                </a:moveTo>
                <a:cubicBezTo>
                  <a:pt x="3099" y="17599"/>
                  <a:pt x="3285" y="17535"/>
                  <a:pt x="3463" y="17439"/>
                </a:cubicBezTo>
              </a:path>
              <a:path w="21600" h="21600" fill="none" extrusionOk="0">
                <a:moveTo>
                  <a:pt x="7895" y="18680"/>
                </a:moveTo>
                <a:cubicBezTo>
                  <a:pt x="7983" y="18985"/>
                  <a:pt x="8095" y="19277"/>
                  <a:pt x="8229" y="19550"/>
                </a:cubicBezTo>
              </a:path>
              <a:path w="21600" h="21600" fill="none" extrusionOk="0">
                <a:moveTo>
                  <a:pt x="14267" y="18324"/>
                </a:moveTo>
                <a:cubicBezTo>
                  <a:pt x="14336" y="18013"/>
                  <a:pt x="14380" y="17693"/>
                  <a:pt x="14400" y="17370"/>
                </a:cubicBezTo>
              </a:path>
              <a:path w="21600" h="21600" fill="none" extrusionOk="0">
                <a:moveTo>
                  <a:pt x="18694" y="15045"/>
                </a:moveTo>
                <a:cubicBezTo>
                  <a:pt x="18694" y="15034"/>
                  <a:pt x="18695" y="15024"/>
                  <a:pt x="18695" y="15013"/>
                </a:cubicBezTo>
                <a:cubicBezTo>
                  <a:pt x="18695" y="13508"/>
                  <a:pt x="18063" y="12136"/>
                  <a:pt x="17069" y="11477"/>
                </a:cubicBezTo>
              </a:path>
              <a:path w="21600" h="21600" fill="none" extrusionOk="0">
                <a:moveTo>
                  <a:pt x="20165" y="8999"/>
                </a:moveTo>
                <a:cubicBezTo>
                  <a:pt x="20479" y="8635"/>
                  <a:pt x="20726" y="8177"/>
                  <a:pt x="20889" y="7661"/>
                </a:cubicBezTo>
              </a:path>
              <a:path w="21600" h="21600" fill="none" extrusionOk="0">
                <a:moveTo>
                  <a:pt x="19186" y="3344"/>
                </a:moveTo>
                <a:cubicBezTo>
                  <a:pt x="19186" y="3328"/>
                  <a:pt x="19187" y="3313"/>
                  <a:pt x="19187" y="3297"/>
                </a:cubicBezTo>
                <a:cubicBezTo>
                  <a:pt x="19187" y="3101"/>
                  <a:pt x="19174" y="2905"/>
                  <a:pt x="19148" y="2712"/>
                </a:cubicBezTo>
              </a:path>
              <a:path w="21600" h="21600" fill="none" extrusionOk="0">
                <a:moveTo>
                  <a:pt x="14905" y="1165"/>
                </a:moveTo>
                <a:cubicBezTo>
                  <a:pt x="14754" y="1408"/>
                  <a:pt x="14629" y="1679"/>
                  <a:pt x="14535" y="1971"/>
                </a:cubicBezTo>
              </a:path>
              <a:path w="21600" h="21600" fill="none" extrusionOk="0">
                <a:moveTo>
                  <a:pt x="11221" y="1645"/>
                </a:moveTo>
                <a:cubicBezTo>
                  <a:pt x="11140" y="1866"/>
                  <a:pt x="11080" y="2099"/>
                  <a:pt x="11041" y="2340"/>
                </a:cubicBezTo>
              </a:path>
              <a:path w="21600" h="21600" fill="none" extrusionOk="0">
                <a:moveTo>
                  <a:pt x="7645" y="3276"/>
                </a:moveTo>
                <a:cubicBezTo>
                  <a:pt x="7449" y="3016"/>
                  <a:pt x="7231" y="2790"/>
                  <a:pt x="6995" y="2602"/>
                </a:cubicBezTo>
              </a:path>
              <a:path w="21600" h="21600" fill="none" extrusionOk="0">
                <a:moveTo>
                  <a:pt x="1942" y="7186"/>
                </a:moveTo>
                <a:cubicBezTo>
                  <a:pt x="1966" y="7426"/>
                  <a:pt x="2004" y="7663"/>
                  <a:pt x="2056" y="7895"/>
                </a:cubicBezTo>
              </a:path>
            </a:pathLst>
          </a:custGeom>
          <a:solidFill>
            <a:srgbClr val="DDDDDD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lIns="91429" tIns="45714" rIns="91429" bIns="45714"/>
          <a:lstStyle/>
          <a:p>
            <a:pPr algn="ctr" defTabSz="914608"/>
            <a:r>
              <a:rPr lang="en-US" sz="2000" dirty="0"/>
              <a:t>SAN</a:t>
            </a:r>
          </a:p>
        </p:txBody>
      </p:sp>
      <p:cxnSp>
        <p:nvCxnSpPr>
          <p:cNvPr id="19469" name="AutoShape 25"/>
          <p:cNvCxnSpPr>
            <a:cxnSpLocks noChangeShapeType="1"/>
            <a:endCxn id="19468" idx="0"/>
          </p:cNvCxnSpPr>
          <p:nvPr/>
        </p:nvCxnSpPr>
        <p:spPr bwMode="auto">
          <a:xfrm flipV="1">
            <a:off x="3440546" y="2236975"/>
            <a:ext cx="193386" cy="1400"/>
          </a:xfrm>
          <a:prstGeom prst="straightConnector1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cxnSp>
      <p:pic>
        <p:nvPicPr>
          <p:cNvPr id="19470" name="Picture 28" descr="ultra-enterprise_6500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825751" y="1666875"/>
            <a:ext cx="614795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71" name="Picture 29" descr="symmetrix_main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095875" y="1497386"/>
            <a:ext cx="1293091" cy="13208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9472" name="AutoShape 30"/>
          <p:cNvCxnSpPr>
            <a:cxnSpLocks noChangeShapeType="1"/>
            <a:stCxn id="19468" idx="2"/>
          </p:cNvCxnSpPr>
          <p:nvPr/>
        </p:nvCxnSpPr>
        <p:spPr bwMode="auto">
          <a:xfrm flipV="1">
            <a:off x="4814455" y="2158534"/>
            <a:ext cx="281421" cy="78441"/>
          </a:xfrm>
          <a:prstGeom prst="straightConnector1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cxnSp>
      <p:sp>
        <p:nvSpPr>
          <p:cNvPr id="19473" name="Text Box 38"/>
          <p:cNvSpPr txBox="1">
            <a:spLocks noChangeArrowheads="1"/>
          </p:cNvSpPr>
          <p:nvPr/>
        </p:nvSpPr>
        <p:spPr bwMode="auto">
          <a:xfrm>
            <a:off x="800967" y="3136247"/>
            <a:ext cx="895086" cy="3906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058" tIns="41029" rIns="82058" bIns="41029">
            <a:spAutoFit/>
          </a:bodyPr>
          <a:lstStyle/>
          <a:p>
            <a:pPr defTabSz="914608"/>
            <a:r>
              <a:rPr lang="en-US" sz="2000" dirty="0"/>
              <a:t>Clients</a:t>
            </a:r>
          </a:p>
        </p:txBody>
      </p:sp>
      <p:sp>
        <p:nvSpPr>
          <p:cNvPr id="19474" name="Text Box 39"/>
          <p:cNvSpPr txBox="1">
            <a:spLocks noChangeArrowheads="1"/>
          </p:cNvSpPr>
          <p:nvPr/>
        </p:nvSpPr>
        <p:spPr bwMode="auto">
          <a:xfrm>
            <a:off x="2651554" y="2987769"/>
            <a:ext cx="846290" cy="3906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058" tIns="41029" rIns="82058" bIns="41029">
            <a:spAutoFit/>
          </a:bodyPr>
          <a:lstStyle/>
          <a:p>
            <a:pPr algn="ctr" defTabSz="914608"/>
            <a:r>
              <a:rPr lang="en-US" sz="2000" dirty="0"/>
              <a:t>Server</a:t>
            </a:r>
          </a:p>
        </p:txBody>
      </p:sp>
      <p:sp>
        <p:nvSpPr>
          <p:cNvPr id="19475" name="Text Box 40"/>
          <p:cNvSpPr txBox="1">
            <a:spLocks noChangeArrowheads="1"/>
          </p:cNvSpPr>
          <p:nvPr/>
        </p:nvSpPr>
        <p:spPr bwMode="auto">
          <a:xfrm>
            <a:off x="3698876" y="4004703"/>
            <a:ext cx="951190" cy="3906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058" tIns="41029" rIns="82058" bIns="41029">
            <a:spAutoFit/>
          </a:bodyPr>
          <a:lstStyle/>
          <a:p>
            <a:pPr defTabSz="914608"/>
            <a:r>
              <a:rPr lang="en-US" sz="2000" dirty="0"/>
              <a:t>Storage</a:t>
            </a:r>
          </a:p>
        </p:txBody>
      </p:sp>
      <p:sp>
        <p:nvSpPr>
          <p:cNvPr id="19476" name="Text Box 47"/>
          <p:cNvSpPr txBox="1">
            <a:spLocks noChangeArrowheads="1"/>
          </p:cNvSpPr>
          <p:nvPr/>
        </p:nvSpPr>
        <p:spPr bwMode="auto">
          <a:xfrm rot="5400000">
            <a:off x="475690" y="2255950"/>
            <a:ext cx="396551" cy="3598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058" tIns="41029" rIns="82058" bIns="41029">
            <a:spAutoFit/>
          </a:bodyPr>
          <a:lstStyle/>
          <a:p>
            <a:pPr defTabSz="914608"/>
            <a:r>
              <a:rPr lang="en-US" dirty="0"/>
              <a:t>…</a:t>
            </a:r>
          </a:p>
        </p:txBody>
      </p:sp>
      <p:pic>
        <p:nvPicPr>
          <p:cNvPr id="19477" name="Picture 58" descr="in00700_"/>
          <p:cNvPicPr>
            <a:picLocks noChangeAspect="1" noChangeArrowheads="1"/>
          </p:cNvPicPr>
          <p:nvPr/>
        </p:nvPicPr>
        <p:blipFill>
          <a:blip r:embed="rId6" cstate="print">
            <a:grayscl/>
          </a:blip>
          <a:srcRect/>
          <a:stretch>
            <a:fillRect/>
          </a:stretch>
        </p:blipFill>
        <p:spPr bwMode="auto">
          <a:xfrm>
            <a:off x="7155296" y="5729007"/>
            <a:ext cx="961159" cy="5658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78" name="Picture 59" descr="j0233536"/>
          <p:cNvPicPr>
            <a:picLocks noChangeAspect="1" noChangeArrowheads="1"/>
          </p:cNvPicPr>
          <p:nvPr/>
        </p:nvPicPr>
        <p:blipFill>
          <a:blip r:embed="rId7" cstate="print">
            <a:grayscl/>
          </a:blip>
          <a:srcRect/>
          <a:stretch>
            <a:fillRect/>
          </a:stretch>
        </p:blipFill>
        <p:spPr bwMode="auto">
          <a:xfrm>
            <a:off x="8194387" y="4983817"/>
            <a:ext cx="949614" cy="1263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79" name="Picture 60" descr="PowderHorn 9310 Automated Cartridge Library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105728" y="3801596"/>
            <a:ext cx="4097194" cy="26305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9480" name="AutoShape 62"/>
          <p:cNvCxnSpPr>
            <a:cxnSpLocks noChangeShapeType="1"/>
            <a:stCxn id="19468" idx="1"/>
          </p:cNvCxnSpPr>
          <p:nvPr/>
        </p:nvCxnSpPr>
        <p:spPr bwMode="auto">
          <a:xfrm rot="16200000" flipH="1">
            <a:off x="4055766" y="2702316"/>
            <a:ext cx="1266265" cy="932295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</p:spPr>
      </p:cxnSp>
      <p:sp>
        <p:nvSpPr>
          <p:cNvPr id="19481" name="Text Box 63"/>
          <p:cNvSpPr txBox="1">
            <a:spLocks noChangeArrowheads="1"/>
          </p:cNvSpPr>
          <p:nvPr/>
        </p:nvSpPr>
        <p:spPr bwMode="auto">
          <a:xfrm>
            <a:off x="5199785" y="2751044"/>
            <a:ext cx="951190" cy="3906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058" tIns="41029" rIns="82058" bIns="41029">
            <a:spAutoFit/>
          </a:bodyPr>
          <a:lstStyle/>
          <a:p>
            <a:pPr defTabSz="914608"/>
            <a:r>
              <a:rPr lang="en-US" sz="2000" dirty="0"/>
              <a:t>Storage</a:t>
            </a:r>
          </a:p>
        </p:txBody>
      </p:sp>
      <p:sp>
        <p:nvSpPr>
          <p:cNvPr id="19482" name="Text Box 64"/>
          <p:cNvSpPr txBox="1">
            <a:spLocks noChangeArrowheads="1"/>
          </p:cNvSpPr>
          <p:nvPr/>
        </p:nvSpPr>
        <p:spPr bwMode="auto">
          <a:xfrm>
            <a:off x="2232603" y="4445934"/>
            <a:ext cx="911116" cy="698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058" tIns="41029" rIns="82058" bIns="41029">
            <a:spAutoFit/>
          </a:bodyPr>
          <a:lstStyle/>
          <a:p>
            <a:pPr defTabSz="914608"/>
            <a:r>
              <a:rPr lang="en-US" sz="2000" dirty="0"/>
              <a:t>Onsite</a:t>
            </a:r>
            <a:br>
              <a:rPr lang="en-US" sz="2000" dirty="0"/>
            </a:br>
            <a:r>
              <a:rPr lang="en-US" sz="2000" dirty="0"/>
              <a:t>Backup</a:t>
            </a:r>
          </a:p>
        </p:txBody>
      </p:sp>
      <p:sp>
        <p:nvSpPr>
          <p:cNvPr id="19483" name="Text Box 65"/>
          <p:cNvSpPr txBox="1">
            <a:spLocks noChangeArrowheads="1"/>
          </p:cNvSpPr>
          <p:nvPr/>
        </p:nvSpPr>
        <p:spPr bwMode="auto">
          <a:xfrm>
            <a:off x="8156864" y="4140574"/>
            <a:ext cx="895086" cy="698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058" tIns="41029" rIns="82058" bIns="41029">
            <a:spAutoFit/>
          </a:bodyPr>
          <a:lstStyle/>
          <a:p>
            <a:pPr defTabSz="914608"/>
            <a:r>
              <a:rPr lang="en-US" sz="2000" dirty="0"/>
              <a:t>Offsite</a:t>
            </a:r>
            <a:br>
              <a:rPr lang="en-US" sz="2000" dirty="0"/>
            </a:br>
            <a:r>
              <a:rPr lang="en-US" sz="2000" dirty="0"/>
              <a:t>backup</a:t>
            </a:r>
          </a:p>
        </p:txBody>
      </p:sp>
      <p:sp>
        <p:nvSpPr>
          <p:cNvPr id="19484" name="Cloud"/>
          <p:cNvSpPr>
            <a:spLocks noChangeAspect="1" noEditPoints="1" noChangeArrowheads="1"/>
          </p:cNvSpPr>
          <p:nvPr/>
        </p:nvSpPr>
        <p:spPr bwMode="auto">
          <a:xfrm>
            <a:off x="6702137" y="1633258"/>
            <a:ext cx="1186295" cy="596713"/>
          </a:xfrm>
          <a:custGeom>
            <a:avLst/>
            <a:gdLst>
              <a:gd name="T0" fmla="*/ 14774228 w 21600"/>
              <a:gd name="T1" fmla="*/ 331461539 h 21600"/>
              <a:gd name="T2" fmla="*/ 2147483647 w 21600"/>
              <a:gd name="T3" fmla="*/ 662216307 h 21600"/>
              <a:gd name="T4" fmla="*/ 2147483647 w 21600"/>
              <a:gd name="T5" fmla="*/ 331461539 h 21600"/>
              <a:gd name="T6" fmla="*/ 2147483647 w 21600"/>
              <a:gd name="T7" fmla="*/ 37903523 h 21600"/>
              <a:gd name="T8" fmla="*/ 0 60000 65536"/>
              <a:gd name="T9" fmla="*/ 0 60000 65536"/>
              <a:gd name="T10" fmla="*/ 0 60000 65536"/>
              <a:gd name="T11" fmla="*/ 0 60000 65536"/>
              <a:gd name="T12" fmla="*/ 2977 w 21600"/>
              <a:gd name="T13" fmla="*/ 3262 h 21600"/>
              <a:gd name="T14" fmla="*/ 17087 w 21600"/>
              <a:gd name="T15" fmla="*/ 17337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 extrusionOk="0">
                <a:moveTo>
                  <a:pt x="1949" y="7180"/>
                </a:moveTo>
                <a:cubicBezTo>
                  <a:pt x="841" y="7336"/>
                  <a:pt x="-1" y="8613"/>
                  <a:pt x="-1" y="10137"/>
                </a:cubicBezTo>
                <a:cubicBezTo>
                  <a:pt x="-1" y="11192"/>
                  <a:pt x="409" y="12169"/>
                  <a:pt x="1074" y="12702"/>
                </a:cubicBezTo>
                <a:lnTo>
                  <a:pt x="1063" y="12668"/>
                </a:lnTo>
                <a:cubicBezTo>
                  <a:pt x="685" y="13217"/>
                  <a:pt x="474" y="13940"/>
                  <a:pt x="474" y="14690"/>
                </a:cubicBezTo>
                <a:cubicBezTo>
                  <a:pt x="475" y="16325"/>
                  <a:pt x="1451" y="17650"/>
                  <a:pt x="2655" y="17650"/>
                </a:cubicBezTo>
                <a:cubicBezTo>
                  <a:pt x="2739" y="17650"/>
                  <a:pt x="2824" y="17643"/>
                  <a:pt x="2909" y="17629"/>
                </a:cubicBezTo>
                <a:lnTo>
                  <a:pt x="2897" y="17649"/>
                </a:lnTo>
                <a:cubicBezTo>
                  <a:pt x="3585" y="19288"/>
                  <a:pt x="4863" y="20299"/>
                  <a:pt x="6247" y="20299"/>
                </a:cubicBezTo>
                <a:cubicBezTo>
                  <a:pt x="6947" y="20299"/>
                  <a:pt x="7635" y="20039"/>
                  <a:pt x="8235" y="19546"/>
                </a:cubicBezTo>
                <a:lnTo>
                  <a:pt x="8229" y="19550"/>
                </a:lnTo>
                <a:cubicBezTo>
                  <a:pt x="8855" y="20829"/>
                  <a:pt x="9908" y="21596"/>
                  <a:pt x="11036" y="21596"/>
                </a:cubicBezTo>
                <a:cubicBezTo>
                  <a:pt x="12523" y="21596"/>
                  <a:pt x="13836" y="20267"/>
                  <a:pt x="14267" y="18324"/>
                </a:cubicBezTo>
                <a:lnTo>
                  <a:pt x="14270" y="18350"/>
                </a:lnTo>
                <a:cubicBezTo>
                  <a:pt x="14730" y="18740"/>
                  <a:pt x="15260" y="18946"/>
                  <a:pt x="15802" y="18946"/>
                </a:cubicBezTo>
                <a:cubicBezTo>
                  <a:pt x="17390" y="18946"/>
                  <a:pt x="18682" y="17205"/>
                  <a:pt x="18694" y="15045"/>
                </a:cubicBezTo>
                <a:lnTo>
                  <a:pt x="18689" y="15035"/>
                </a:lnTo>
                <a:cubicBezTo>
                  <a:pt x="20357" y="14710"/>
                  <a:pt x="21597" y="12765"/>
                  <a:pt x="21597" y="10472"/>
                </a:cubicBezTo>
                <a:cubicBezTo>
                  <a:pt x="21597" y="9456"/>
                  <a:pt x="21350" y="8469"/>
                  <a:pt x="20896" y="7663"/>
                </a:cubicBezTo>
                <a:lnTo>
                  <a:pt x="20889" y="7661"/>
                </a:lnTo>
                <a:cubicBezTo>
                  <a:pt x="21031" y="7208"/>
                  <a:pt x="21105" y="6721"/>
                  <a:pt x="21105" y="6228"/>
                </a:cubicBezTo>
                <a:cubicBezTo>
                  <a:pt x="21105" y="4588"/>
                  <a:pt x="20299" y="3150"/>
                  <a:pt x="19139" y="2719"/>
                </a:cubicBezTo>
                <a:lnTo>
                  <a:pt x="19148" y="2712"/>
                </a:lnTo>
                <a:cubicBezTo>
                  <a:pt x="18940" y="1142"/>
                  <a:pt x="17933" y="-1"/>
                  <a:pt x="16758" y="-1"/>
                </a:cubicBezTo>
                <a:cubicBezTo>
                  <a:pt x="16044" y="-1"/>
                  <a:pt x="15367" y="426"/>
                  <a:pt x="14905" y="1165"/>
                </a:cubicBezTo>
                <a:lnTo>
                  <a:pt x="14909" y="1170"/>
                </a:lnTo>
                <a:cubicBezTo>
                  <a:pt x="14497" y="432"/>
                  <a:pt x="13855" y="-1"/>
                  <a:pt x="13174" y="-1"/>
                </a:cubicBezTo>
                <a:cubicBezTo>
                  <a:pt x="12347" y="-1"/>
                  <a:pt x="11590" y="637"/>
                  <a:pt x="11221" y="1645"/>
                </a:cubicBezTo>
                <a:lnTo>
                  <a:pt x="11229" y="1694"/>
                </a:lnTo>
                <a:cubicBezTo>
                  <a:pt x="10730" y="1024"/>
                  <a:pt x="10058" y="649"/>
                  <a:pt x="9358" y="649"/>
                </a:cubicBezTo>
                <a:cubicBezTo>
                  <a:pt x="8372" y="649"/>
                  <a:pt x="7466" y="1391"/>
                  <a:pt x="7003" y="2578"/>
                </a:cubicBezTo>
                <a:lnTo>
                  <a:pt x="6995" y="2602"/>
                </a:lnTo>
                <a:cubicBezTo>
                  <a:pt x="6477" y="2189"/>
                  <a:pt x="5888" y="1971"/>
                  <a:pt x="5288" y="1971"/>
                </a:cubicBezTo>
                <a:cubicBezTo>
                  <a:pt x="3423" y="1972"/>
                  <a:pt x="1912" y="4029"/>
                  <a:pt x="1912" y="6567"/>
                </a:cubicBezTo>
                <a:cubicBezTo>
                  <a:pt x="1911" y="6774"/>
                  <a:pt x="1922" y="6981"/>
                  <a:pt x="1942" y="7186"/>
                </a:cubicBezTo>
                <a:close/>
              </a:path>
              <a:path w="21600" h="21600" fill="none" extrusionOk="0">
                <a:moveTo>
                  <a:pt x="1074" y="12702"/>
                </a:moveTo>
                <a:cubicBezTo>
                  <a:pt x="1407" y="12969"/>
                  <a:pt x="1786" y="13109"/>
                  <a:pt x="2172" y="13109"/>
                </a:cubicBezTo>
                <a:cubicBezTo>
                  <a:pt x="2228" y="13109"/>
                  <a:pt x="2285" y="13107"/>
                  <a:pt x="2341" y="13101"/>
                </a:cubicBezTo>
              </a:path>
              <a:path w="21600" h="21600" fill="none" extrusionOk="0">
                <a:moveTo>
                  <a:pt x="2909" y="17629"/>
                </a:moveTo>
                <a:cubicBezTo>
                  <a:pt x="3099" y="17599"/>
                  <a:pt x="3285" y="17535"/>
                  <a:pt x="3463" y="17439"/>
                </a:cubicBezTo>
              </a:path>
              <a:path w="21600" h="21600" fill="none" extrusionOk="0">
                <a:moveTo>
                  <a:pt x="7895" y="18680"/>
                </a:moveTo>
                <a:cubicBezTo>
                  <a:pt x="7983" y="18985"/>
                  <a:pt x="8095" y="19277"/>
                  <a:pt x="8229" y="19550"/>
                </a:cubicBezTo>
              </a:path>
              <a:path w="21600" h="21600" fill="none" extrusionOk="0">
                <a:moveTo>
                  <a:pt x="14267" y="18324"/>
                </a:moveTo>
                <a:cubicBezTo>
                  <a:pt x="14336" y="18013"/>
                  <a:pt x="14380" y="17693"/>
                  <a:pt x="14400" y="17370"/>
                </a:cubicBezTo>
              </a:path>
              <a:path w="21600" h="21600" fill="none" extrusionOk="0">
                <a:moveTo>
                  <a:pt x="18694" y="15045"/>
                </a:moveTo>
                <a:cubicBezTo>
                  <a:pt x="18694" y="15034"/>
                  <a:pt x="18695" y="15024"/>
                  <a:pt x="18695" y="15013"/>
                </a:cubicBezTo>
                <a:cubicBezTo>
                  <a:pt x="18695" y="13508"/>
                  <a:pt x="18063" y="12136"/>
                  <a:pt x="17069" y="11477"/>
                </a:cubicBezTo>
              </a:path>
              <a:path w="21600" h="21600" fill="none" extrusionOk="0">
                <a:moveTo>
                  <a:pt x="20165" y="8999"/>
                </a:moveTo>
                <a:cubicBezTo>
                  <a:pt x="20479" y="8635"/>
                  <a:pt x="20726" y="8177"/>
                  <a:pt x="20889" y="7661"/>
                </a:cubicBezTo>
              </a:path>
              <a:path w="21600" h="21600" fill="none" extrusionOk="0">
                <a:moveTo>
                  <a:pt x="19186" y="3344"/>
                </a:moveTo>
                <a:cubicBezTo>
                  <a:pt x="19186" y="3328"/>
                  <a:pt x="19187" y="3313"/>
                  <a:pt x="19187" y="3297"/>
                </a:cubicBezTo>
                <a:cubicBezTo>
                  <a:pt x="19187" y="3101"/>
                  <a:pt x="19174" y="2905"/>
                  <a:pt x="19148" y="2712"/>
                </a:cubicBezTo>
              </a:path>
              <a:path w="21600" h="21600" fill="none" extrusionOk="0">
                <a:moveTo>
                  <a:pt x="14905" y="1165"/>
                </a:moveTo>
                <a:cubicBezTo>
                  <a:pt x="14754" y="1408"/>
                  <a:pt x="14629" y="1679"/>
                  <a:pt x="14535" y="1971"/>
                </a:cubicBezTo>
              </a:path>
              <a:path w="21600" h="21600" fill="none" extrusionOk="0">
                <a:moveTo>
                  <a:pt x="11221" y="1645"/>
                </a:moveTo>
                <a:cubicBezTo>
                  <a:pt x="11140" y="1866"/>
                  <a:pt x="11080" y="2099"/>
                  <a:pt x="11041" y="2340"/>
                </a:cubicBezTo>
              </a:path>
              <a:path w="21600" h="21600" fill="none" extrusionOk="0">
                <a:moveTo>
                  <a:pt x="7645" y="3276"/>
                </a:moveTo>
                <a:cubicBezTo>
                  <a:pt x="7449" y="3016"/>
                  <a:pt x="7231" y="2790"/>
                  <a:pt x="6995" y="2602"/>
                </a:cubicBezTo>
              </a:path>
              <a:path w="21600" h="21600" fill="none" extrusionOk="0">
                <a:moveTo>
                  <a:pt x="1942" y="7186"/>
                </a:moveTo>
                <a:cubicBezTo>
                  <a:pt x="1966" y="7426"/>
                  <a:pt x="2004" y="7663"/>
                  <a:pt x="2056" y="7895"/>
                </a:cubicBezTo>
              </a:path>
            </a:pathLst>
          </a:custGeom>
          <a:solidFill>
            <a:srgbClr val="DDDDDD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lIns="91429" tIns="45714" rIns="91429" bIns="45714"/>
          <a:lstStyle/>
          <a:p>
            <a:pPr algn="ctr" defTabSz="914608"/>
            <a:endParaRPr lang="en-US" sz="1400" dirty="0"/>
          </a:p>
        </p:txBody>
      </p:sp>
      <p:pic>
        <p:nvPicPr>
          <p:cNvPr id="19485" name="Picture 75" descr="symmetrix_main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181398" y="1294280"/>
            <a:ext cx="962602" cy="9833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9486" name="AutoShape 76"/>
          <p:cNvCxnSpPr>
            <a:cxnSpLocks noChangeShapeType="1"/>
            <a:endCxn id="19484" idx="0"/>
          </p:cNvCxnSpPr>
          <p:nvPr/>
        </p:nvCxnSpPr>
        <p:spPr bwMode="auto">
          <a:xfrm flipV="1">
            <a:off x="6388966" y="1931615"/>
            <a:ext cx="317500" cy="226919"/>
          </a:xfrm>
          <a:prstGeom prst="curvedConnector3">
            <a:avLst>
              <a:gd name="adj1" fmla="val 49093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cxnSp>
      <p:cxnSp>
        <p:nvCxnSpPr>
          <p:cNvPr id="19487" name="AutoShape 77"/>
          <p:cNvCxnSpPr>
            <a:cxnSpLocks noChangeShapeType="1"/>
            <a:stCxn id="19484" idx="2"/>
          </p:cNvCxnSpPr>
          <p:nvPr/>
        </p:nvCxnSpPr>
        <p:spPr bwMode="auto">
          <a:xfrm flipV="1">
            <a:off x="7886989" y="1785938"/>
            <a:ext cx="294409" cy="145676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cxnSp>
      <p:sp>
        <p:nvSpPr>
          <p:cNvPr id="19488" name="Text Box 78"/>
          <p:cNvSpPr txBox="1">
            <a:spLocks noChangeArrowheads="1"/>
          </p:cNvSpPr>
          <p:nvPr/>
        </p:nvSpPr>
        <p:spPr bwMode="auto">
          <a:xfrm>
            <a:off x="8119442" y="2311213"/>
            <a:ext cx="991265" cy="698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058" tIns="41029" rIns="82058" bIns="41029">
            <a:spAutoFit/>
          </a:bodyPr>
          <a:lstStyle/>
          <a:p>
            <a:pPr algn="ctr" defTabSz="914608"/>
            <a:r>
              <a:rPr lang="en-US" sz="2000" dirty="0"/>
              <a:t>Remote</a:t>
            </a:r>
            <a:br>
              <a:rPr lang="en-US" sz="2000" dirty="0"/>
            </a:br>
            <a:r>
              <a:rPr lang="en-US" sz="2000" dirty="0"/>
              <a:t>mirror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Computation Time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604" y="2370661"/>
            <a:ext cx="1473200" cy="1473200"/>
          </a:xfrm>
          <a:prstGeom prst="rect">
            <a:avLst/>
          </a:prstGeom>
        </p:spPr>
      </p:pic>
      <p:sp>
        <p:nvSpPr>
          <p:cNvPr id="5" name="&quot;No&quot; Symbol 4"/>
          <p:cNvSpPr/>
          <p:nvPr/>
        </p:nvSpPr>
        <p:spPr>
          <a:xfrm>
            <a:off x="416303" y="2692393"/>
            <a:ext cx="914400" cy="914400"/>
          </a:xfrm>
          <a:prstGeom prst="noSmoking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22710" t="7972" r="17314" b="12757"/>
          <a:stretch/>
        </p:blipFill>
        <p:spPr>
          <a:xfrm>
            <a:off x="3505205" y="2370661"/>
            <a:ext cx="1744133" cy="14732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53102" y="3856328"/>
            <a:ext cx="11721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&lt;100ms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748722" y="3856328"/>
            <a:ext cx="11944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seconds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760410" y="3885729"/>
            <a:ext cx="12011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minutes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588370" y="3915130"/>
            <a:ext cx="12952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hours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092711" y="3915130"/>
            <a:ext cx="18547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weeks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5440190" y="2624663"/>
            <a:ext cx="1443418" cy="1219198"/>
            <a:chOff x="2002718" y="5012268"/>
            <a:chExt cx="1443418" cy="1219198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3"/>
            <a:srcRect l="22710" t="7972" r="17314" b="12757"/>
            <a:stretch/>
          </p:blipFill>
          <p:spPr>
            <a:xfrm>
              <a:off x="2002718" y="5012268"/>
              <a:ext cx="721709" cy="609599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3"/>
            <a:srcRect l="22710" t="7972" r="17314" b="12757"/>
            <a:stretch/>
          </p:blipFill>
          <p:spPr>
            <a:xfrm>
              <a:off x="2724427" y="5012268"/>
              <a:ext cx="721709" cy="609599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3"/>
            <a:srcRect l="22710" t="7972" r="17314" b="12757"/>
            <a:stretch/>
          </p:blipFill>
          <p:spPr>
            <a:xfrm>
              <a:off x="2002718" y="5621867"/>
              <a:ext cx="721709" cy="609599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3"/>
            <a:srcRect l="22710" t="7972" r="17314" b="12757"/>
            <a:stretch/>
          </p:blipFill>
          <p:spPr>
            <a:xfrm>
              <a:off x="2724427" y="5621867"/>
              <a:ext cx="721709" cy="609599"/>
            </a:xfrm>
            <a:prstGeom prst="rect">
              <a:avLst/>
            </a:prstGeom>
          </p:spPr>
        </p:pic>
      </p:grpSp>
      <p:grpSp>
        <p:nvGrpSpPr>
          <p:cNvPr id="25" name="Group 24"/>
          <p:cNvGrpSpPr/>
          <p:nvPr/>
        </p:nvGrpSpPr>
        <p:grpSpPr>
          <a:xfrm>
            <a:off x="7504088" y="2167464"/>
            <a:ext cx="1443418" cy="1219198"/>
            <a:chOff x="2002718" y="5012268"/>
            <a:chExt cx="1443418" cy="1219198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 rotWithShape="1">
            <a:blip r:embed="rId3"/>
            <a:srcRect l="22710" t="7972" r="17314" b="12757"/>
            <a:stretch/>
          </p:blipFill>
          <p:spPr>
            <a:xfrm>
              <a:off x="2002718" y="5012268"/>
              <a:ext cx="721709" cy="609599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 rotWithShape="1">
            <a:blip r:embed="rId3"/>
            <a:srcRect l="22710" t="7972" r="17314" b="12757"/>
            <a:stretch/>
          </p:blipFill>
          <p:spPr>
            <a:xfrm>
              <a:off x="2724427" y="5012268"/>
              <a:ext cx="721709" cy="609599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 rotWithShape="1">
            <a:blip r:embed="rId3"/>
            <a:srcRect l="22710" t="7972" r="17314" b="12757"/>
            <a:stretch/>
          </p:blipFill>
          <p:spPr>
            <a:xfrm>
              <a:off x="2002718" y="5621867"/>
              <a:ext cx="721709" cy="609599"/>
            </a:xfrm>
            <a:prstGeom prst="rect">
              <a:avLst/>
            </a:prstGeom>
          </p:spPr>
        </p:pic>
        <p:pic>
          <p:nvPicPr>
            <p:cNvPr id="29" name="Picture 28"/>
            <p:cNvPicPr>
              <a:picLocks noChangeAspect="1"/>
            </p:cNvPicPr>
            <p:nvPr/>
          </p:nvPicPr>
          <p:blipFill rotWithShape="1">
            <a:blip r:embed="rId3"/>
            <a:srcRect l="22710" t="7972" r="17314" b="12757"/>
            <a:stretch/>
          </p:blipFill>
          <p:spPr>
            <a:xfrm>
              <a:off x="2724427" y="5621867"/>
              <a:ext cx="721709" cy="609599"/>
            </a:xfrm>
            <a:prstGeom prst="rect">
              <a:avLst/>
            </a:prstGeom>
          </p:spPr>
        </p:pic>
      </p:grpSp>
      <p:grpSp>
        <p:nvGrpSpPr>
          <p:cNvPr id="30" name="Group 29"/>
          <p:cNvGrpSpPr/>
          <p:nvPr/>
        </p:nvGrpSpPr>
        <p:grpSpPr>
          <a:xfrm>
            <a:off x="7267726" y="2404531"/>
            <a:ext cx="1443418" cy="1219198"/>
            <a:chOff x="2002718" y="5012268"/>
            <a:chExt cx="1443418" cy="1219198"/>
          </a:xfrm>
        </p:grpSpPr>
        <p:pic>
          <p:nvPicPr>
            <p:cNvPr id="31" name="Picture 30"/>
            <p:cNvPicPr>
              <a:picLocks noChangeAspect="1"/>
            </p:cNvPicPr>
            <p:nvPr/>
          </p:nvPicPr>
          <p:blipFill rotWithShape="1">
            <a:blip r:embed="rId3"/>
            <a:srcRect l="22710" t="7972" r="17314" b="12757"/>
            <a:stretch/>
          </p:blipFill>
          <p:spPr>
            <a:xfrm>
              <a:off x="2002718" y="5012268"/>
              <a:ext cx="721709" cy="609599"/>
            </a:xfrm>
            <a:prstGeom prst="rect">
              <a:avLst/>
            </a:prstGeom>
          </p:spPr>
        </p:pic>
        <p:pic>
          <p:nvPicPr>
            <p:cNvPr id="32" name="Picture 31"/>
            <p:cNvPicPr>
              <a:picLocks noChangeAspect="1"/>
            </p:cNvPicPr>
            <p:nvPr/>
          </p:nvPicPr>
          <p:blipFill rotWithShape="1">
            <a:blip r:embed="rId3"/>
            <a:srcRect l="22710" t="7972" r="17314" b="12757"/>
            <a:stretch/>
          </p:blipFill>
          <p:spPr>
            <a:xfrm>
              <a:off x="2724427" y="5012268"/>
              <a:ext cx="721709" cy="609599"/>
            </a:xfrm>
            <a:prstGeom prst="rect">
              <a:avLst/>
            </a:prstGeom>
          </p:spPr>
        </p:pic>
        <p:pic>
          <p:nvPicPr>
            <p:cNvPr id="33" name="Picture 32"/>
            <p:cNvPicPr>
              <a:picLocks noChangeAspect="1"/>
            </p:cNvPicPr>
            <p:nvPr/>
          </p:nvPicPr>
          <p:blipFill rotWithShape="1">
            <a:blip r:embed="rId3"/>
            <a:srcRect l="22710" t="7972" r="17314" b="12757"/>
            <a:stretch/>
          </p:blipFill>
          <p:spPr>
            <a:xfrm>
              <a:off x="2002718" y="5621867"/>
              <a:ext cx="721709" cy="609599"/>
            </a:xfrm>
            <a:prstGeom prst="rect">
              <a:avLst/>
            </a:prstGeom>
          </p:spPr>
        </p:pic>
        <p:pic>
          <p:nvPicPr>
            <p:cNvPr id="34" name="Picture 33"/>
            <p:cNvPicPr>
              <a:picLocks noChangeAspect="1"/>
            </p:cNvPicPr>
            <p:nvPr/>
          </p:nvPicPr>
          <p:blipFill rotWithShape="1">
            <a:blip r:embed="rId3"/>
            <a:srcRect l="22710" t="7972" r="17314" b="12757"/>
            <a:stretch/>
          </p:blipFill>
          <p:spPr>
            <a:xfrm>
              <a:off x="2724427" y="5621867"/>
              <a:ext cx="721709" cy="609599"/>
            </a:xfrm>
            <a:prstGeom prst="rect">
              <a:avLst/>
            </a:prstGeom>
          </p:spPr>
        </p:pic>
      </p:grpSp>
      <p:grpSp>
        <p:nvGrpSpPr>
          <p:cNvPr id="20" name="Group 19"/>
          <p:cNvGrpSpPr/>
          <p:nvPr/>
        </p:nvGrpSpPr>
        <p:grpSpPr>
          <a:xfrm>
            <a:off x="7025478" y="2573864"/>
            <a:ext cx="1443418" cy="1219198"/>
            <a:chOff x="2002718" y="5012268"/>
            <a:chExt cx="1443418" cy="1219198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 rotWithShape="1">
            <a:blip r:embed="rId3"/>
            <a:srcRect l="22710" t="7972" r="17314" b="12757"/>
            <a:stretch/>
          </p:blipFill>
          <p:spPr>
            <a:xfrm>
              <a:off x="2002718" y="5012268"/>
              <a:ext cx="721709" cy="609599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 rotWithShape="1">
            <a:blip r:embed="rId3"/>
            <a:srcRect l="22710" t="7972" r="17314" b="12757"/>
            <a:stretch/>
          </p:blipFill>
          <p:spPr>
            <a:xfrm>
              <a:off x="2724427" y="5012268"/>
              <a:ext cx="721709" cy="609599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 rotWithShape="1">
            <a:blip r:embed="rId3"/>
            <a:srcRect l="22710" t="7972" r="17314" b="12757"/>
            <a:stretch/>
          </p:blipFill>
          <p:spPr>
            <a:xfrm>
              <a:off x="2002718" y="5621867"/>
              <a:ext cx="721709" cy="609599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 rotWithShape="1">
            <a:blip r:embed="rId3"/>
            <a:srcRect l="22710" t="7972" r="17314" b="12757"/>
            <a:stretch/>
          </p:blipFill>
          <p:spPr>
            <a:xfrm>
              <a:off x="2724427" y="5621867"/>
              <a:ext cx="721709" cy="6095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5738460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 lIns="82058" tIns="41029" rIns="82058" bIns="41029"/>
          <a:lstStyle/>
          <a:p>
            <a:pPr defTabSz="914608"/>
            <a:fld id="{6D175EEA-D40B-42EB-84A1-B9B605942D9B}" type="slidenum">
              <a:rPr lang="en-US"/>
              <a:pPr defTabSz="914608"/>
              <a:t>70</a:t>
            </a:fld>
            <a:endParaRPr lang="en-US" dirty="0"/>
          </a:p>
        </p:txBody>
      </p:sp>
      <p:sp>
        <p:nvSpPr>
          <p:cNvPr id="21507" name="Rectangle 2"/>
          <p:cNvSpPr>
            <a:spLocks noGrp="1" noChangeArrowheads="1"/>
          </p:cNvSpPr>
          <p:nvPr>
            <p:ph type="title"/>
          </p:nvPr>
        </p:nvSpPr>
        <p:spPr/>
        <p:txBody>
          <a:bodyPr lIns="82058" tIns="41029" rIns="82058" bIns="41029"/>
          <a:lstStyle/>
          <a:p>
            <a:pPr eaLnBrk="1" hangingPunct="1"/>
            <a:r>
              <a:rPr lang="en-US">
                <a:ea typeface="ＭＳ Ｐゴシック" pitchFamily="-108" charset="-128"/>
              </a:rPr>
              <a:t>Evolved Data Center Storage Hierarchy</a:t>
            </a:r>
          </a:p>
        </p:txBody>
      </p:sp>
      <p:pic>
        <p:nvPicPr>
          <p:cNvPr id="21508" name="Picture 3" descr="bs00094_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6353" y="1192027"/>
            <a:ext cx="430068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09" name="Picture 4" descr="bs00094_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3182" y="1700493"/>
            <a:ext cx="430068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10" name="Picture 5" descr="bs00094_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7808" y="2784662"/>
            <a:ext cx="430068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1511" name="AutoShape 6"/>
          <p:cNvCxnSpPr>
            <a:cxnSpLocks noChangeShapeType="1"/>
            <a:endCxn id="21533" idx="1"/>
          </p:cNvCxnSpPr>
          <p:nvPr/>
        </p:nvCxnSpPr>
        <p:spPr bwMode="auto">
          <a:xfrm rot="16200000" flipH="1">
            <a:off x="837463" y="1532921"/>
            <a:ext cx="649879" cy="491962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cxnSp>
      <p:cxnSp>
        <p:nvCxnSpPr>
          <p:cNvPr id="21512" name="AutoShape 7"/>
          <p:cNvCxnSpPr>
            <a:cxnSpLocks noChangeShapeType="1"/>
            <a:endCxn id="21533" idx="2"/>
          </p:cNvCxnSpPr>
          <p:nvPr/>
        </p:nvCxnSpPr>
        <p:spPr bwMode="auto">
          <a:xfrm>
            <a:off x="603250" y="1962431"/>
            <a:ext cx="556530" cy="273144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cxnSp>
      <p:cxnSp>
        <p:nvCxnSpPr>
          <p:cNvPr id="21513" name="AutoShape 8"/>
          <p:cNvCxnSpPr>
            <a:cxnSpLocks noChangeShapeType="1"/>
            <a:endCxn id="21533" idx="3"/>
          </p:cNvCxnSpPr>
          <p:nvPr/>
        </p:nvCxnSpPr>
        <p:spPr bwMode="auto">
          <a:xfrm rot="5400000" flipH="1" flipV="1">
            <a:off x="753482" y="2391701"/>
            <a:ext cx="679294" cy="630507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cxnSp>
      <p:grpSp>
        <p:nvGrpSpPr>
          <p:cNvPr id="2" name="Group 9"/>
          <p:cNvGrpSpPr>
            <a:grpSpLocks/>
          </p:cNvGrpSpPr>
          <p:nvPr/>
        </p:nvGrpSpPr>
        <p:grpSpPr bwMode="auto">
          <a:xfrm>
            <a:off x="1043421" y="1948424"/>
            <a:ext cx="1852179" cy="596713"/>
            <a:chOff x="1184" y="1384"/>
            <a:chExt cx="1162" cy="426"/>
          </a:xfrm>
        </p:grpSpPr>
        <p:sp>
          <p:nvSpPr>
            <p:cNvPr id="21533" name="Oval 10"/>
            <p:cNvSpPr>
              <a:spLocks noChangeArrowheads="1"/>
            </p:cNvSpPr>
            <p:nvPr/>
          </p:nvSpPr>
          <p:spPr bwMode="auto">
            <a:xfrm>
              <a:off x="1257" y="1456"/>
              <a:ext cx="1065" cy="266"/>
            </a:xfrm>
            <a:prstGeom prst="ellipse">
              <a:avLst/>
            </a:prstGeom>
            <a:solidFill>
              <a:srgbClr val="DDDDDD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534" name="Cloud"/>
            <p:cNvSpPr>
              <a:spLocks noChangeAspect="1" noEditPoints="1" noChangeArrowheads="1"/>
            </p:cNvSpPr>
            <p:nvPr/>
          </p:nvSpPr>
          <p:spPr bwMode="auto">
            <a:xfrm>
              <a:off x="1184" y="1384"/>
              <a:ext cx="1162" cy="426"/>
            </a:xfrm>
            <a:custGeom>
              <a:avLst/>
              <a:gdLst>
                <a:gd name="T0" fmla="*/ 0 w 21600"/>
                <a:gd name="T1" fmla="*/ 0 h 21600"/>
                <a:gd name="T2" fmla="*/ 2 w 21600"/>
                <a:gd name="T3" fmla="*/ 0 h 21600"/>
                <a:gd name="T4" fmla="*/ 3 w 21600"/>
                <a:gd name="T5" fmla="*/ 0 h 21600"/>
                <a:gd name="T6" fmla="*/ 2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2974 w 21600"/>
                <a:gd name="T13" fmla="*/ 3245 h 21600"/>
                <a:gd name="T14" fmla="*/ 17083 w 21600"/>
                <a:gd name="T15" fmla="*/ 17341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-1" y="8613"/>
                    <a:pt x="-1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4" y="13940"/>
                    <a:pt x="474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299"/>
                    <a:pt x="6247" y="20299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6"/>
                    <a:pt x="11036" y="21596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6"/>
                    <a:pt x="15802" y="18946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-1"/>
                    <a:pt x="16758" y="-1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-1"/>
                    <a:pt x="13174" y="-1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49"/>
                    <a:pt x="9358" y="649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1"/>
                    <a:pt x="5288" y="1971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09"/>
                    <a:pt x="2172" y="13109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101882" tIns="50941" rIns="101882" bIns="50941"/>
            <a:lstStyle/>
            <a:p>
              <a:pPr algn="ctr" defTabSz="914608"/>
              <a:r>
                <a:rPr lang="en-US" b="1" dirty="0"/>
                <a:t>Network</a:t>
              </a:r>
            </a:p>
          </p:txBody>
        </p:sp>
      </p:grpSp>
      <p:cxnSp>
        <p:nvCxnSpPr>
          <p:cNvPr id="21515" name="AutoShape 12"/>
          <p:cNvCxnSpPr>
            <a:cxnSpLocks noChangeShapeType="1"/>
          </p:cNvCxnSpPr>
          <p:nvPr/>
        </p:nvCxnSpPr>
        <p:spPr bwMode="auto">
          <a:xfrm flipV="1">
            <a:off x="2895600" y="2158533"/>
            <a:ext cx="837912" cy="51267"/>
          </a:xfrm>
          <a:prstGeom prst="straightConnector1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cxnSp>
      <p:sp>
        <p:nvSpPr>
          <p:cNvPr id="21516" name="Text Box 18"/>
          <p:cNvSpPr txBox="1">
            <a:spLocks noChangeArrowheads="1"/>
          </p:cNvSpPr>
          <p:nvPr/>
        </p:nvSpPr>
        <p:spPr bwMode="auto">
          <a:xfrm>
            <a:off x="800967" y="3136247"/>
            <a:ext cx="895086" cy="3906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058" tIns="41029" rIns="82058" bIns="41029">
            <a:spAutoFit/>
          </a:bodyPr>
          <a:lstStyle/>
          <a:p>
            <a:pPr defTabSz="914608"/>
            <a:r>
              <a:rPr lang="en-US" sz="2000" dirty="0"/>
              <a:t>Clients</a:t>
            </a:r>
          </a:p>
        </p:txBody>
      </p:sp>
      <p:sp>
        <p:nvSpPr>
          <p:cNvPr id="21517" name="Text Box 20"/>
          <p:cNvSpPr txBox="1">
            <a:spLocks noChangeArrowheads="1"/>
          </p:cNvSpPr>
          <p:nvPr/>
        </p:nvSpPr>
        <p:spPr bwMode="auto">
          <a:xfrm>
            <a:off x="3698876" y="4004703"/>
            <a:ext cx="951190" cy="3906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058" tIns="41029" rIns="82058" bIns="41029">
            <a:spAutoFit/>
          </a:bodyPr>
          <a:lstStyle/>
          <a:p>
            <a:pPr defTabSz="914608"/>
            <a:r>
              <a:rPr lang="en-US" sz="2000" dirty="0"/>
              <a:t>Storage</a:t>
            </a:r>
          </a:p>
        </p:txBody>
      </p:sp>
      <p:sp>
        <p:nvSpPr>
          <p:cNvPr id="21518" name="Text Box 21"/>
          <p:cNvSpPr txBox="1">
            <a:spLocks noChangeArrowheads="1"/>
          </p:cNvSpPr>
          <p:nvPr/>
        </p:nvSpPr>
        <p:spPr bwMode="auto">
          <a:xfrm rot="5400000">
            <a:off x="475690" y="2255950"/>
            <a:ext cx="396551" cy="3598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058" tIns="41029" rIns="82058" bIns="41029">
            <a:spAutoFit/>
          </a:bodyPr>
          <a:lstStyle/>
          <a:p>
            <a:pPr defTabSz="914608"/>
            <a:r>
              <a:rPr lang="en-US" dirty="0"/>
              <a:t>…</a:t>
            </a:r>
          </a:p>
        </p:txBody>
      </p:sp>
      <p:pic>
        <p:nvPicPr>
          <p:cNvPr id="21519" name="Picture 22" descr="in00700_"/>
          <p:cNvPicPr>
            <a:picLocks noChangeAspect="1" noChangeArrowheads="1"/>
          </p:cNvPicPr>
          <p:nvPr/>
        </p:nvPicPr>
        <p:blipFill>
          <a:blip r:embed="rId4" cstate="print">
            <a:grayscl/>
          </a:blip>
          <a:srcRect/>
          <a:stretch>
            <a:fillRect/>
          </a:stretch>
        </p:blipFill>
        <p:spPr bwMode="auto">
          <a:xfrm>
            <a:off x="7155296" y="5729007"/>
            <a:ext cx="961159" cy="5658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20" name="Picture 23" descr="j0233536"/>
          <p:cNvPicPr>
            <a:picLocks noChangeAspect="1" noChangeArrowheads="1"/>
          </p:cNvPicPr>
          <p:nvPr/>
        </p:nvPicPr>
        <p:blipFill>
          <a:blip r:embed="rId5" cstate="print">
            <a:grayscl/>
          </a:blip>
          <a:srcRect/>
          <a:stretch>
            <a:fillRect/>
          </a:stretch>
        </p:blipFill>
        <p:spPr bwMode="auto">
          <a:xfrm>
            <a:off x="8194387" y="4983817"/>
            <a:ext cx="949614" cy="1263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21" name="Picture 24" descr="PowderHorn 9310 Automated Cartridge Library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105728" y="3801596"/>
            <a:ext cx="4097194" cy="26305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522" name="Text Box 27"/>
          <p:cNvSpPr txBox="1">
            <a:spLocks noChangeArrowheads="1"/>
          </p:cNvSpPr>
          <p:nvPr/>
        </p:nvSpPr>
        <p:spPr bwMode="auto">
          <a:xfrm>
            <a:off x="2232603" y="4445934"/>
            <a:ext cx="911116" cy="698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058" tIns="41029" rIns="82058" bIns="41029">
            <a:spAutoFit/>
          </a:bodyPr>
          <a:lstStyle/>
          <a:p>
            <a:pPr defTabSz="914608"/>
            <a:r>
              <a:rPr lang="en-US" sz="2000" dirty="0"/>
              <a:t>Onsite</a:t>
            </a:r>
            <a:br>
              <a:rPr lang="en-US" sz="2000" dirty="0"/>
            </a:br>
            <a:r>
              <a:rPr lang="en-US" sz="2000" dirty="0"/>
              <a:t>Backup</a:t>
            </a:r>
          </a:p>
        </p:txBody>
      </p:sp>
      <p:sp>
        <p:nvSpPr>
          <p:cNvPr id="21523" name="Text Box 28"/>
          <p:cNvSpPr txBox="1">
            <a:spLocks noChangeArrowheads="1"/>
          </p:cNvSpPr>
          <p:nvPr/>
        </p:nvSpPr>
        <p:spPr bwMode="auto">
          <a:xfrm>
            <a:off x="8156864" y="4140574"/>
            <a:ext cx="895086" cy="698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058" tIns="41029" rIns="82058" bIns="41029">
            <a:spAutoFit/>
          </a:bodyPr>
          <a:lstStyle/>
          <a:p>
            <a:pPr defTabSz="914608"/>
            <a:r>
              <a:rPr lang="en-US" sz="2000" dirty="0"/>
              <a:t>Offsite</a:t>
            </a:r>
            <a:br>
              <a:rPr lang="en-US" sz="2000" dirty="0"/>
            </a:br>
            <a:r>
              <a:rPr lang="en-US" sz="2000" dirty="0"/>
              <a:t>backup</a:t>
            </a:r>
          </a:p>
        </p:txBody>
      </p:sp>
      <p:sp>
        <p:nvSpPr>
          <p:cNvPr id="21524" name="Cloud"/>
          <p:cNvSpPr>
            <a:spLocks noChangeAspect="1" noEditPoints="1" noChangeArrowheads="1"/>
          </p:cNvSpPr>
          <p:nvPr/>
        </p:nvSpPr>
        <p:spPr bwMode="auto">
          <a:xfrm>
            <a:off x="6702137" y="1633258"/>
            <a:ext cx="1186295" cy="596713"/>
          </a:xfrm>
          <a:custGeom>
            <a:avLst/>
            <a:gdLst>
              <a:gd name="T0" fmla="*/ 14774228 w 21600"/>
              <a:gd name="T1" fmla="*/ 331461539 h 21600"/>
              <a:gd name="T2" fmla="*/ 2147483647 w 21600"/>
              <a:gd name="T3" fmla="*/ 662216307 h 21600"/>
              <a:gd name="T4" fmla="*/ 2147483647 w 21600"/>
              <a:gd name="T5" fmla="*/ 331461539 h 21600"/>
              <a:gd name="T6" fmla="*/ 2147483647 w 21600"/>
              <a:gd name="T7" fmla="*/ 37903523 h 21600"/>
              <a:gd name="T8" fmla="*/ 0 60000 65536"/>
              <a:gd name="T9" fmla="*/ 0 60000 65536"/>
              <a:gd name="T10" fmla="*/ 0 60000 65536"/>
              <a:gd name="T11" fmla="*/ 0 60000 65536"/>
              <a:gd name="T12" fmla="*/ 2977 w 21600"/>
              <a:gd name="T13" fmla="*/ 3262 h 21600"/>
              <a:gd name="T14" fmla="*/ 17087 w 21600"/>
              <a:gd name="T15" fmla="*/ 17337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 extrusionOk="0">
                <a:moveTo>
                  <a:pt x="1949" y="7180"/>
                </a:moveTo>
                <a:cubicBezTo>
                  <a:pt x="841" y="7336"/>
                  <a:pt x="-1" y="8613"/>
                  <a:pt x="-1" y="10137"/>
                </a:cubicBezTo>
                <a:cubicBezTo>
                  <a:pt x="-1" y="11192"/>
                  <a:pt x="409" y="12169"/>
                  <a:pt x="1074" y="12702"/>
                </a:cubicBezTo>
                <a:lnTo>
                  <a:pt x="1063" y="12668"/>
                </a:lnTo>
                <a:cubicBezTo>
                  <a:pt x="685" y="13217"/>
                  <a:pt x="474" y="13940"/>
                  <a:pt x="474" y="14690"/>
                </a:cubicBezTo>
                <a:cubicBezTo>
                  <a:pt x="475" y="16325"/>
                  <a:pt x="1451" y="17650"/>
                  <a:pt x="2655" y="17650"/>
                </a:cubicBezTo>
                <a:cubicBezTo>
                  <a:pt x="2739" y="17650"/>
                  <a:pt x="2824" y="17643"/>
                  <a:pt x="2909" y="17629"/>
                </a:cubicBezTo>
                <a:lnTo>
                  <a:pt x="2897" y="17649"/>
                </a:lnTo>
                <a:cubicBezTo>
                  <a:pt x="3585" y="19288"/>
                  <a:pt x="4863" y="20299"/>
                  <a:pt x="6247" y="20299"/>
                </a:cubicBezTo>
                <a:cubicBezTo>
                  <a:pt x="6947" y="20299"/>
                  <a:pt x="7635" y="20039"/>
                  <a:pt x="8235" y="19546"/>
                </a:cubicBezTo>
                <a:lnTo>
                  <a:pt x="8229" y="19550"/>
                </a:lnTo>
                <a:cubicBezTo>
                  <a:pt x="8855" y="20829"/>
                  <a:pt x="9908" y="21596"/>
                  <a:pt x="11036" y="21596"/>
                </a:cubicBezTo>
                <a:cubicBezTo>
                  <a:pt x="12523" y="21596"/>
                  <a:pt x="13836" y="20267"/>
                  <a:pt x="14267" y="18324"/>
                </a:cubicBezTo>
                <a:lnTo>
                  <a:pt x="14270" y="18350"/>
                </a:lnTo>
                <a:cubicBezTo>
                  <a:pt x="14730" y="18740"/>
                  <a:pt x="15260" y="18946"/>
                  <a:pt x="15802" y="18946"/>
                </a:cubicBezTo>
                <a:cubicBezTo>
                  <a:pt x="17390" y="18946"/>
                  <a:pt x="18682" y="17205"/>
                  <a:pt x="18694" y="15045"/>
                </a:cubicBezTo>
                <a:lnTo>
                  <a:pt x="18689" y="15035"/>
                </a:lnTo>
                <a:cubicBezTo>
                  <a:pt x="20357" y="14710"/>
                  <a:pt x="21597" y="12765"/>
                  <a:pt x="21597" y="10472"/>
                </a:cubicBezTo>
                <a:cubicBezTo>
                  <a:pt x="21597" y="9456"/>
                  <a:pt x="21350" y="8469"/>
                  <a:pt x="20896" y="7663"/>
                </a:cubicBezTo>
                <a:lnTo>
                  <a:pt x="20889" y="7661"/>
                </a:lnTo>
                <a:cubicBezTo>
                  <a:pt x="21031" y="7208"/>
                  <a:pt x="21105" y="6721"/>
                  <a:pt x="21105" y="6228"/>
                </a:cubicBezTo>
                <a:cubicBezTo>
                  <a:pt x="21105" y="4588"/>
                  <a:pt x="20299" y="3150"/>
                  <a:pt x="19139" y="2719"/>
                </a:cubicBezTo>
                <a:lnTo>
                  <a:pt x="19148" y="2712"/>
                </a:lnTo>
                <a:cubicBezTo>
                  <a:pt x="18940" y="1142"/>
                  <a:pt x="17933" y="-1"/>
                  <a:pt x="16758" y="-1"/>
                </a:cubicBezTo>
                <a:cubicBezTo>
                  <a:pt x="16044" y="-1"/>
                  <a:pt x="15367" y="426"/>
                  <a:pt x="14905" y="1165"/>
                </a:cubicBezTo>
                <a:lnTo>
                  <a:pt x="14909" y="1170"/>
                </a:lnTo>
                <a:cubicBezTo>
                  <a:pt x="14497" y="432"/>
                  <a:pt x="13855" y="-1"/>
                  <a:pt x="13174" y="-1"/>
                </a:cubicBezTo>
                <a:cubicBezTo>
                  <a:pt x="12347" y="-1"/>
                  <a:pt x="11590" y="637"/>
                  <a:pt x="11221" y="1645"/>
                </a:cubicBezTo>
                <a:lnTo>
                  <a:pt x="11229" y="1694"/>
                </a:lnTo>
                <a:cubicBezTo>
                  <a:pt x="10730" y="1024"/>
                  <a:pt x="10058" y="649"/>
                  <a:pt x="9358" y="649"/>
                </a:cubicBezTo>
                <a:cubicBezTo>
                  <a:pt x="8372" y="649"/>
                  <a:pt x="7466" y="1391"/>
                  <a:pt x="7003" y="2578"/>
                </a:cubicBezTo>
                <a:lnTo>
                  <a:pt x="6995" y="2602"/>
                </a:lnTo>
                <a:cubicBezTo>
                  <a:pt x="6477" y="2189"/>
                  <a:pt x="5888" y="1971"/>
                  <a:pt x="5288" y="1971"/>
                </a:cubicBezTo>
                <a:cubicBezTo>
                  <a:pt x="3423" y="1972"/>
                  <a:pt x="1912" y="4029"/>
                  <a:pt x="1912" y="6567"/>
                </a:cubicBezTo>
                <a:cubicBezTo>
                  <a:pt x="1911" y="6774"/>
                  <a:pt x="1922" y="6981"/>
                  <a:pt x="1942" y="7186"/>
                </a:cubicBezTo>
                <a:close/>
              </a:path>
              <a:path w="21600" h="21600" fill="none" extrusionOk="0">
                <a:moveTo>
                  <a:pt x="1074" y="12702"/>
                </a:moveTo>
                <a:cubicBezTo>
                  <a:pt x="1407" y="12969"/>
                  <a:pt x="1786" y="13109"/>
                  <a:pt x="2172" y="13109"/>
                </a:cubicBezTo>
                <a:cubicBezTo>
                  <a:pt x="2228" y="13109"/>
                  <a:pt x="2285" y="13107"/>
                  <a:pt x="2341" y="13101"/>
                </a:cubicBezTo>
              </a:path>
              <a:path w="21600" h="21600" fill="none" extrusionOk="0">
                <a:moveTo>
                  <a:pt x="2909" y="17629"/>
                </a:moveTo>
                <a:cubicBezTo>
                  <a:pt x="3099" y="17599"/>
                  <a:pt x="3285" y="17535"/>
                  <a:pt x="3463" y="17439"/>
                </a:cubicBezTo>
              </a:path>
              <a:path w="21600" h="21600" fill="none" extrusionOk="0">
                <a:moveTo>
                  <a:pt x="7895" y="18680"/>
                </a:moveTo>
                <a:cubicBezTo>
                  <a:pt x="7983" y="18985"/>
                  <a:pt x="8095" y="19277"/>
                  <a:pt x="8229" y="19550"/>
                </a:cubicBezTo>
              </a:path>
              <a:path w="21600" h="21600" fill="none" extrusionOk="0">
                <a:moveTo>
                  <a:pt x="14267" y="18324"/>
                </a:moveTo>
                <a:cubicBezTo>
                  <a:pt x="14336" y="18013"/>
                  <a:pt x="14380" y="17693"/>
                  <a:pt x="14400" y="17370"/>
                </a:cubicBezTo>
              </a:path>
              <a:path w="21600" h="21600" fill="none" extrusionOk="0">
                <a:moveTo>
                  <a:pt x="18694" y="15045"/>
                </a:moveTo>
                <a:cubicBezTo>
                  <a:pt x="18694" y="15034"/>
                  <a:pt x="18695" y="15024"/>
                  <a:pt x="18695" y="15013"/>
                </a:cubicBezTo>
                <a:cubicBezTo>
                  <a:pt x="18695" y="13508"/>
                  <a:pt x="18063" y="12136"/>
                  <a:pt x="17069" y="11477"/>
                </a:cubicBezTo>
              </a:path>
              <a:path w="21600" h="21600" fill="none" extrusionOk="0">
                <a:moveTo>
                  <a:pt x="20165" y="8999"/>
                </a:moveTo>
                <a:cubicBezTo>
                  <a:pt x="20479" y="8635"/>
                  <a:pt x="20726" y="8177"/>
                  <a:pt x="20889" y="7661"/>
                </a:cubicBezTo>
              </a:path>
              <a:path w="21600" h="21600" fill="none" extrusionOk="0">
                <a:moveTo>
                  <a:pt x="19186" y="3344"/>
                </a:moveTo>
                <a:cubicBezTo>
                  <a:pt x="19186" y="3328"/>
                  <a:pt x="19187" y="3313"/>
                  <a:pt x="19187" y="3297"/>
                </a:cubicBezTo>
                <a:cubicBezTo>
                  <a:pt x="19187" y="3101"/>
                  <a:pt x="19174" y="2905"/>
                  <a:pt x="19148" y="2712"/>
                </a:cubicBezTo>
              </a:path>
              <a:path w="21600" h="21600" fill="none" extrusionOk="0">
                <a:moveTo>
                  <a:pt x="14905" y="1165"/>
                </a:moveTo>
                <a:cubicBezTo>
                  <a:pt x="14754" y="1408"/>
                  <a:pt x="14629" y="1679"/>
                  <a:pt x="14535" y="1971"/>
                </a:cubicBezTo>
              </a:path>
              <a:path w="21600" h="21600" fill="none" extrusionOk="0">
                <a:moveTo>
                  <a:pt x="11221" y="1645"/>
                </a:moveTo>
                <a:cubicBezTo>
                  <a:pt x="11140" y="1866"/>
                  <a:pt x="11080" y="2099"/>
                  <a:pt x="11041" y="2340"/>
                </a:cubicBezTo>
              </a:path>
              <a:path w="21600" h="21600" fill="none" extrusionOk="0">
                <a:moveTo>
                  <a:pt x="7645" y="3276"/>
                </a:moveTo>
                <a:cubicBezTo>
                  <a:pt x="7449" y="3016"/>
                  <a:pt x="7231" y="2790"/>
                  <a:pt x="6995" y="2602"/>
                </a:cubicBezTo>
              </a:path>
              <a:path w="21600" h="21600" fill="none" extrusionOk="0">
                <a:moveTo>
                  <a:pt x="1942" y="7186"/>
                </a:moveTo>
                <a:cubicBezTo>
                  <a:pt x="1966" y="7426"/>
                  <a:pt x="2004" y="7663"/>
                  <a:pt x="2056" y="7895"/>
                </a:cubicBezTo>
              </a:path>
            </a:pathLst>
          </a:custGeom>
          <a:solidFill>
            <a:srgbClr val="DDDDDD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lIns="91429" tIns="45714" rIns="91429" bIns="45714"/>
          <a:lstStyle/>
          <a:p>
            <a:pPr algn="ctr" defTabSz="914608"/>
            <a:endParaRPr lang="en-US" sz="2000" dirty="0"/>
          </a:p>
        </p:txBody>
      </p:sp>
      <p:pic>
        <p:nvPicPr>
          <p:cNvPr id="21525" name="Picture 30" descr="symmetrix_main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8181398" y="1294280"/>
            <a:ext cx="962602" cy="9833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1526" name="AutoShape 31"/>
          <p:cNvCxnSpPr>
            <a:cxnSpLocks noChangeShapeType="1"/>
            <a:endCxn id="21524" idx="0"/>
          </p:cNvCxnSpPr>
          <p:nvPr/>
        </p:nvCxnSpPr>
        <p:spPr bwMode="auto">
          <a:xfrm flipV="1">
            <a:off x="5026603" y="1931615"/>
            <a:ext cx="1679864" cy="226919"/>
          </a:xfrm>
          <a:prstGeom prst="curvedConnector3">
            <a:avLst>
              <a:gd name="adj1" fmla="val 49829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cxnSp>
      <p:cxnSp>
        <p:nvCxnSpPr>
          <p:cNvPr id="21527" name="AutoShape 32"/>
          <p:cNvCxnSpPr>
            <a:cxnSpLocks noChangeShapeType="1"/>
            <a:stCxn id="21524" idx="2"/>
          </p:cNvCxnSpPr>
          <p:nvPr/>
        </p:nvCxnSpPr>
        <p:spPr bwMode="auto">
          <a:xfrm flipV="1">
            <a:off x="7886989" y="1785938"/>
            <a:ext cx="294409" cy="145676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cxnSp>
      <p:sp>
        <p:nvSpPr>
          <p:cNvPr id="21528" name="Text Box 33"/>
          <p:cNvSpPr txBox="1">
            <a:spLocks noChangeArrowheads="1"/>
          </p:cNvSpPr>
          <p:nvPr/>
        </p:nvSpPr>
        <p:spPr bwMode="auto">
          <a:xfrm>
            <a:off x="8119442" y="2311213"/>
            <a:ext cx="991265" cy="698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058" tIns="41029" rIns="82058" bIns="41029">
            <a:spAutoFit/>
          </a:bodyPr>
          <a:lstStyle/>
          <a:p>
            <a:pPr algn="ctr" defTabSz="914608"/>
            <a:r>
              <a:rPr lang="en-US" sz="2000" dirty="0"/>
              <a:t>Remote</a:t>
            </a:r>
            <a:br>
              <a:rPr lang="en-US" sz="2000" dirty="0"/>
            </a:br>
            <a:r>
              <a:rPr lang="en-US" sz="2000" dirty="0"/>
              <a:t>mirror</a:t>
            </a:r>
          </a:p>
        </p:txBody>
      </p:sp>
      <p:pic>
        <p:nvPicPr>
          <p:cNvPr id="21529" name="Picture 34" descr="symmetrix_main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733512" y="1497386"/>
            <a:ext cx="1293091" cy="13208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1530" name="AutoShape 35"/>
          <p:cNvCxnSpPr>
            <a:cxnSpLocks noChangeShapeType="1"/>
          </p:cNvCxnSpPr>
          <p:nvPr/>
        </p:nvCxnSpPr>
        <p:spPr bwMode="auto">
          <a:xfrm rot="16200000" flipH="1">
            <a:off x="4275894" y="2922444"/>
            <a:ext cx="983316" cy="774988"/>
          </a:xfrm>
          <a:prstGeom prst="curvedConnector3">
            <a:avLst>
              <a:gd name="adj1" fmla="val 49856"/>
            </a:avLst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</p:spPr>
      </p:cxnSp>
      <p:sp>
        <p:nvSpPr>
          <p:cNvPr id="21531" name="Text Box 38"/>
          <p:cNvSpPr txBox="1">
            <a:spLocks noChangeArrowheads="1"/>
          </p:cNvSpPr>
          <p:nvPr/>
        </p:nvSpPr>
        <p:spPr bwMode="auto">
          <a:xfrm>
            <a:off x="2782096" y="2445684"/>
            <a:ext cx="1119185" cy="13139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058" tIns="41029" rIns="82058" bIns="41029">
            <a:spAutoFit/>
          </a:bodyPr>
          <a:lstStyle/>
          <a:p>
            <a:pPr algn="ctr" defTabSz="914608"/>
            <a:r>
              <a:rPr lang="en-US" sz="2000" dirty="0">
                <a:solidFill>
                  <a:srgbClr val="008000"/>
                </a:solidFill>
              </a:rPr>
              <a:t>Network</a:t>
            </a:r>
            <a:br>
              <a:rPr lang="en-US" sz="2000" dirty="0">
                <a:solidFill>
                  <a:srgbClr val="008000"/>
                </a:solidFill>
              </a:rPr>
            </a:br>
            <a:r>
              <a:rPr lang="en-US" sz="2000" dirty="0">
                <a:solidFill>
                  <a:srgbClr val="008000"/>
                </a:solidFill>
              </a:rPr>
              <a:t>Attached</a:t>
            </a:r>
            <a:br>
              <a:rPr lang="en-US" sz="2000" dirty="0">
                <a:solidFill>
                  <a:srgbClr val="008000"/>
                </a:solidFill>
              </a:rPr>
            </a:br>
            <a:r>
              <a:rPr lang="en-US" sz="2000" dirty="0">
                <a:solidFill>
                  <a:srgbClr val="008000"/>
                </a:solidFill>
              </a:rPr>
              <a:t>Storage</a:t>
            </a:r>
            <a:br>
              <a:rPr lang="en-US" sz="2000" dirty="0">
                <a:solidFill>
                  <a:srgbClr val="008000"/>
                </a:solidFill>
              </a:rPr>
            </a:br>
            <a:r>
              <a:rPr lang="en-US" sz="2000" dirty="0">
                <a:solidFill>
                  <a:srgbClr val="008000"/>
                </a:solidFill>
              </a:rPr>
              <a:t>(NAS)</a:t>
            </a:r>
          </a:p>
        </p:txBody>
      </p:sp>
      <p:sp>
        <p:nvSpPr>
          <p:cNvPr id="21532" name="Text Box 40"/>
          <p:cNvSpPr txBox="1">
            <a:spLocks noChangeArrowheads="1"/>
          </p:cNvSpPr>
          <p:nvPr/>
        </p:nvSpPr>
        <p:spPr bwMode="auto">
          <a:xfrm>
            <a:off x="4705959" y="2650191"/>
            <a:ext cx="1736662" cy="698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058" tIns="41029" rIns="82058" bIns="41029">
            <a:spAutoFit/>
          </a:bodyPr>
          <a:lstStyle/>
          <a:p>
            <a:pPr algn="ctr" defTabSz="914608"/>
            <a:r>
              <a:rPr lang="en-US" sz="2000" dirty="0">
                <a:solidFill>
                  <a:srgbClr val="008000"/>
                </a:solidFill>
              </a:rPr>
              <a:t>w/ snapshots</a:t>
            </a:r>
            <a:br>
              <a:rPr lang="en-US" sz="2000" dirty="0">
                <a:solidFill>
                  <a:srgbClr val="008000"/>
                </a:solidFill>
              </a:rPr>
            </a:br>
            <a:r>
              <a:rPr lang="en-US" sz="2000" dirty="0">
                <a:solidFill>
                  <a:srgbClr val="008000"/>
                </a:solidFill>
              </a:rPr>
              <a:t>to protect data</a:t>
            </a: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 lIns="82058" tIns="41029" rIns="82058" bIns="41029"/>
          <a:lstStyle/>
          <a:p>
            <a:pPr defTabSz="914608"/>
            <a:fld id="{B40A95DC-BD74-4C26-B5B3-538C7B2E8A50}" type="slidenum">
              <a:rPr lang="en-US"/>
              <a:pPr defTabSz="914608"/>
              <a:t>71</a:t>
            </a:fld>
            <a:endParaRPr lang="en-US" dirty="0"/>
          </a:p>
        </p:txBody>
      </p:sp>
      <p:sp>
        <p:nvSpPr>
          <p:cNvPr id="23555" name="Rectangle 2"/>
          <p:cNvSpPr>
            <a:spLocks noGrp="1" noChangeArrowheads="1"/>
          </p:cNvSpPr>
          <p:nvPr>
            <p:ph type="title"/>
          </p:nvPr>
        </p:nvSpPr>
        <p:spPr/>
        <p:txBody>
          <a:bodyPr lIns="82058" tIns="41029" rIns="82058" bIns="41029"/>
          <a:lstStyle/>
          <a:p>
            <a:pPr eaLnBrk="1" hangingPunct="1"/>
            <a:r>
              <a:rPr lang="en-US">
                <a:ea typeface="ＭＳ Ｐゴシック" pitchFamily="-108" charset="-128"/>
              </a:rPr>
              <a:t>Modern Data Center Storage Hierarchy</a:t>
            </a:r>
          </a:p>
        </p:txBody>
      </p:sp>
      <p:pic>
        <p:nvPicPr>
          <p:cNvPr id="23556" name="Picture 3" descr="bs00094_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6353" y="1192027"/>
            <a:ext cx="430068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557" name="Picture 4" descr="bs00094_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3182" y="1700493"/>
            <a:ext cx="430068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558" name="Picture 5" descr="bs00094_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7808" y="2784662"/>
            <a:ext cx="430068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3559" name="AutoShape 6"/>
          <p:cNvCxnSpPr>
            <a:cxnSpLocks noChangeShapeType="1"/>
            <a:endCxn id="23583" idx="1"/>
          </p:cNvCxnSpPr>
          <p:nvPr/>
        </p:nvCxnSpPr>
        <p:spPr bwMode="auto">
          <a:xfrm rot="16200000" flipH="1">
            <a:off x="829955" y="1540428"/>
            <a:ext cx="649879" cy="476947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cxnSp>
      <p:cxnSp>
        <p:nvCxnSpPr>
          <p:cNvPr id="23560" name="AutoShape 7"/>
          <p:cNvCxnSpPr>
            <a:cxnSpLocks noChangeShapeType="1"/>
            <a:endCxn id="23583" idx="2"/>
          </p:cNvCxnSpPr>
          <p:nvPr/>
        </p:nvCxnSpPr>
        <p:spPr bwMode="auto">
          <a:xfrm>
            <a:off x="603250" y="1962431"/>
            <a:ext cx="551743" cy="273144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cxnSp>
      <p:cxnSp>
        <p:nvCxnSpPr>
          <p:cNvPr id="23561" name="AutoShape 8"/>
          <p:cNvCxnSpPr>
            <a:cxnSpLocks noChangeShapeType="1"/>
            <a:endCxn id="23583" idx="3"/>
          </p:cNvCxnSpPr>
          <p:nvPr/>
        </p:nvCxnSpPr>
        <p:spPr bwMode="auto">
          <a:xfrm rot="5400000" flipH="1" flipV="1">
            <a:off x="745975" y="2399208"/>
            <a:ext cx="679294" cy="615492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cxnSp>
      <p:grpSp>
        <p:nvGrpSpPr>
          <p:cNvPr id="2" name="Group 9"/>
          <p:cNvGrpSpPr>
            <a:grpSpLocks/>
          </p:cNvGrpSpPr>
          <p:nvPr/>
        </p:nvGrpSpPr>
        <p:grpSpPr bwMode="auto">
          <a:xfrm>
            <a:off x="1043421" y="1948424"/>
            <a:ext cx="1775979" cy="596713"/>
            <a:chOff x="1184" y="1384"/>
            <a:chExt cx="1162" cy="426"/>
          </a:xfrm>
        </p:grpSpPr>
        <p:sp>
          <p:nvSpPr>
            <p:cNvPr id="23583" name="Oval 10"/>
            <p:cNvSpPr>
              <a:spLocks noChangeArrowheads="1"/>
            </p:cNvSpPr>
            <p:nvPr/>
          </p:nvSpPr>
          <p:spPr bwMode="auto">
            <a:xfrm>
              <a:off x="1257" y="1456"/>
              <a:ext cx="1065" cy="266"/>
            </a:xfrm>
            <a:prstGeom prst="ellipse">
              <a:avLst/>
            </a:prstGeom>
            <a:solidFill>
              <a:srgbClr val="DDDDDD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84" name="Cloud"/>
            <p:cNvSpPr>
              <a:spLocks noChangeAspect="1" noEditPoints="1" noChangeArrowheads="1"/>
            </p:cNvSpPr>
            <p:nvPr/>
          </p:nvSpPr>
          <p:spPr bwMode="auto">
            <a:xfrm>
              <a:off x="1184" y="1384"/>
              <a:ext cx="1162" cy="426"/>
            </a:xfrm>
            <a:custGeom>
              <a:avLst/>
              <a:gdLst>
                <a:gd name="T0" fmla="*/ 0 w 21600"/>
                <a:gd name="T1" fmla="*/ 0 h 21600"/>
                <a:gd name="T2" fmla="*/ 2 w 21600"/>
                <a:gd name="T3" fmla="*/ 0 h 21600"/>
                <a:gd name="T4" fmla="*/ 3 w 21600"/>
                <a:gd name="T5" fmla="*/ 0 h 21600"/>
                <a:gd name="T6" fmla="*/ 2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2974 w 21600"/>
                <a:gd name="T13" fmla="*/ 3245 h 21600"/>
                <a:gd name="T14" fmla="*/ 17083 w 21600"/>
                <a:gd name="T15" fmla="*/ 17341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-1" y="8613"/>
                    <a:pt x="-1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4" y="13940"/>
                    <a:pt x="474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299"/>
                    <a:pt x="6247" y="20299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6"/>
                    <a:pt x="11036" y="21596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6"/>
                    <a:pt x="15802" y="18946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-1"/>
                    <a:pt x="16758" y="-1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-1"/>
                    <a:pt x="13174" y="-1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49"/>
                    <a:pt x="9358" y="649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1"/>
                    <a:pt x="5288" y="1971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09"/>
                    <a:pt x="2172" y="13109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101882" tIns="50941" rIns="101882" bIns="50941"/>
            <a:lstStyle/>
            <a:p>
              <a:pPr algn="ctr" defTabSz="914608"/>
              <a:r>
                <a:rPr lang="en-US" b="1" dirty="0"/>
                <a:t>Network</a:t>
              </a:r>
            </a:p>
          </p:txBody>
        </p:sp>
      </p:grpSp>
      <p:cxnSp>
        <p:nvCxnSpPr>
          <p:cNvPr id="23563" name="AutoShape 12"/>
          <p:cNvCxnSpPr>
            <a:cxnSpLocks noChangeShapeType="1"/>
          </p:cNvCxnSpPr>
          <p:nvPr/>
        </p:nvCxnSpPr>
        <p:spPr bwMode="auto">
          <a:xfrm flipV="1">
            <a:off x="2743200" y="2158533"/>
            <a:ext cx="990312" cy="51267"/>
          </a:xfrm>
          <a:prstGeom prst="straightConnector1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cxnSp>
      <p:sp>
        <p:nvSpPr>
          <p:cNvPr id="23564" name="Text Box 13"/>
          <p:cNvSpPr txBox="1">
            <a:spLocks noChangeArrowheads="1"/>
          </p:cNvSpPr>
          <p:nvPr/>
        </p:nvSpPr>
        <p:spPr bwMode="auto">
          <a:xfrm>
            <a:off x="800967" y="3136247"/>
            <a:ext cx="895086" cy="3906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058" tIns="41029" rIns="82058" bIns="41029">
            <a:spAutoFit/>
          </a:bodyPr>
          <a:lstStyle/>
          <a:p>
            <a:pPr defTabSz="914608"/>
            <a:r>
              <a:rPr lang="en-US" sz="2000" dirty="0"/>
              <a:t>Clients</a:t>
            </a:r>
          </a:p>
        </p:txBody>
      </p:sp>
      <p:sp>
        <p:nvSpPr>
          <p:cNvPr id="23565" name="Text Box 15"/>
          <p:cNvSpPr txBox="1">
            <a:spLocks noChangeArrowheads="1"/>
          </p:cNvSpPr>
          <p:nvPr/>
        </p:nvSpPr>
        <p:spPr bwMode="auto">
          <a:xfrm rot="5400000">
            <a:off x="475690" y="2255950"/>
            <a:ext cx="396551" cy="3598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058" tIns="41029" rIns="82058" bIns="41029">
            <a:spAutoFit/>
          </a:bodyPr>
          <a:lstStyle/>
          <a:p>
            <a:pPr defTabSz="914608"/>
            <a:r>
              <a:rPr lang="en-US" dirty="0"/>
              <a:t>…</a:t>
            </a:r>
          </a:p>
        </p:txBody>
      </p:sp>
      <p:sp>
        <p:nvSpPr>
          <p:cNvPr id="23566" name="Text Box 19"/>
          <p:cNvSpPr txBox="1">
            <a:spLocks noChangeArrowheads="1"/>
          </p:cNvSpPr>
          <p:nvPr/>
        </p:nvSpPr>
        <p:spPr bwMode="auto">
          <a:xfrm>
            <a:off x="3000376" y="4004703"/>
            <a:ext cx="911116" cy="698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058" tIns="41029" rIns="82058" bIns="41029">
            <a:spAutoFit/>
          </a:bodyPr>
          <a:lstStyle/>
          <a:p>
            <a:pPr defTabSz="914608"/>
            <a:r>
              <a:rPr lang="en-US" sz="2000" dirty="0"/>
              <a:t>Onsite</a:t>
            </a:r>
            <a:br>
              <a:rPr lang="en-US" sz="2000" dirty="0"/>
            </a:br>
            <a:r>
              <a:rPr lang="en-US" sz="2000" dirty="0"/>
              <a:t>Backup</a:t>
            </a:r>
          </a:p>
        </p:txBody>
      </p:sp>
      <p:sp>
        <p:nvSpPr>
          <p:cNvPr id="23567" name="Cloud"/>
          <p:cNvSpPr>
            <a:spLocks noChangeAspect="1" noEditPoints="1" noChangeArrowheads="1"/>
          </p:cNvSpPr>
          <p:nvPr/>
        </p:nvSpPr>
        <p:spPr bwMode="auto">
          <a:xfrm>
            <a:off x="6702137" y="1633258"/>
            <a:ext cx="1186295" cy="596713"/>
          </a:xfrm>
          <a:custGeom>
            <a:avLst/>
            <a:gdLst>
              <a:gd name="T0" fmla="*/ 14774228 w 21600"/>
              <a:gd name="T1" fmla="*/ 331461539 h 21600"/>
              <a:gd name="T2" fmla="*/ 2147483647 w 21600"/>
              <a:gd name="T3" fmla="*/ 662216307 h 21600"/>
              <a:gd name="T4" fmla="*/ 2147483647 w 21600"/>
              <a:gd name="T5" fmla="*/ 331461539 h 21600"/>
              <a:gd name="T6" fmla="*/ 2147483647 w 21600"/>
              <a:gd name="T7" fmla="*/ 37903523 h 21600"/>
              <a:gd name="T8" fmla="*/ 0 60000 65536"/>
              <a:gd name="T9" fmla="*/ 0 60000 65536"/>
              <a:gd name="T10" fmla="*/ 0 60000 65536"/>
              <a:gd name="T11" fmla="*/ 0 60000 65536"/>
              <a:gd name="T12" fmla="*/ 2977 w 21600"/>
              <a:gd name="T13" fmla="*/ 3262 h 21600"/>
              <a:gd name="T14" fmla="*/ 17087 w 21600"/>
              <a:gd name="T15" fmla="*/ 17337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 extrusionOk="0">
                <a:moveTo>
                  <a:pt x="1949" y="7180"/>
                </a:moveTo>
                <a:cubicBezTo>
                  <a:pt x="841" y="7336"/>
                  <a:pt x="-1" y="8613"/>
                  <a:pt x="-1" y="10137"/>
                </a:cubicBezTo>
                <a:cubicBezTo>
                  <a:pt x="-1" y="11192"/>
                  <a:pt x="409" y="12169"/>
                  <a:pt x="1074" y="12702"/>
                </a:cubicBezTo>
                <a:lnTo>
                  <a:pt x="1063" y="12668"/>
                </a:lnTo>
                <a:cubicBezTo>
                  <a:pt x="685" y="13217"/>
                  <a:pt x="474" y="13940"/>
                  <a:pt x="474" y="14690"/>
                </a:cubicBezTo>
                <a:cubicBezTo>
                  <a:pt x="475" y="16325"/>
                  <a:pt x="1451" y="17650"/>
                  <a:pt x="2655" y="17650"/>
                </a:cubicBezTo>
                <a:cubicBezTo>
                  <a:pt x="2739" y="17650"/>
                  <a:pt x="2824" y="17643"/>
                  <a:pt x="2909" y="17629"/>
                </a:cubicBezTo>
                <a:lnTo>
                  <a:pt x="2897" y="17649"/>
                </a:lnTo>
                <a:cubicBezTo>
                  <a:pt x="3585" y="19288"/>
                  <a:pt x="4863" y="20299"/>
                  <a:pt x="6247" y="20299"/>
                </a:cubicBezTo>
                <a:cubicBezTo>
                  <a:pt x="6947" y="20299"/>
                  <a:pt x="7635" y="20039"/>
                  <a:pt x="8235" y="19546"/>
                </a:cubicBezTo>
                <a:lnTo>
                  <a:pt x="8229" y="19550"/>
                </a:lnTo>
                <a:cubicBezTo>
                  <a:pt x="8855" y="20829"/>
                  <a:pt x="9908" y="21596"/>
                  <a:pt x="11036" y="21596"/>
                </a:cubicBezTo>
                <a:cubicBezTo>
                  <a:pt x="12523" y="21596"/>
                  <a:pt x="13836" y="20267"/>
                  <a:pt x="14267" y="18324"/>
                </a:cubicBezTo>
                <a:lnTo>
                  <a:pt x="14270" y="18350"/>
                </a:lnTo>
                <a:cubicBezTo>
                  <a:pt x="14730" y="18740"/>
                  <a:pt x="15260" y="18946"/>
                  <a:pt x="15802" y="18946"/>
                </a:cubicBezTo>
                <a:cubicBezTo>
                  <a:pt x="17390" y="18946"/>
                  <a:pt x="18682" y="17205"/>
                  <a:pt x="18694" y="15045"/>
                </a:cubicBezTo>
                <a:lnTo>
                  <a:pt x="18689" y="15035"/>
                </a:lnTo>
                <a:cubicBezTo>
                  <a:pt x="20357" y="14710"/>
                  <a:pt x="21597" y="12765"/>
                  <a:pt x="21597" y="10472"/>
                </a:cubicBezTo>
                <a:cubicBezTo>
                  <a:pt x="21597" y="9456"/>
                  <a:pt x="21350" y="8469"/>
                  <a:pt x="20896" y="7663"/>
                </a:cubicBezTo>
                <a:lnTo>
                  <a:pt x="20889" y="7661"/>
                </a:lnTo>
                <a:cubicBezTo>
                  <a:pt x="21031" y="7208"/>
                  <a:pt x="21105" y="6721"/>
                  <a:pt x="21105" y="6228"/>
                </a:cubicBezTo>
                <a:cubicBezTo>
                  <a:pt x="21105" y="4588"/>
                  <a:pt x="20299" y="3150"/>
                  <a:pt x="19139" y="2719"/>
                </a:cubicBezTo>
                <a:lnTo>
                  <a:pt x="19148" y="2712"/>
                </a:lnTo>
                <a:cubicBezTo>
                  <a:pt x="18940" y="1142"/>
                  <a:pt x="17933" y="-1"/>
                  <a:pt x="16758" y="-1"/>
                </a:cubicBezTo>
                <a:cubicBezTo>
                  <a:pt x="16044" y="-1"/>
                  <a:pt x="15367" y="426"/>
                  <a:pt x="14905" y="1165"/>
                </a:cubicBezTo>
                <a:lnTo>
                  <a:pt x="14909" y="1170"/>
                </a:lnTo>
                <a:cubicBezTo>
                  <a:pt x="14497" y="432"/>
                  <a:pt x="13855" y="-1"/>
                  <a:pt x="13174" y="-1"/>
                </a:cubicBezTo>
                <a:cubicBezTo>
                  <a:pt x="12347" y="-1"/>
                  <a:pt x="11590" y="637"/>
                  <a:pt x="11221" y="1645"/>
                </a:cubicBezTo>
                <a:lnTo>
                  <a:pt x="11229" y="1694"/>
                </a:lnTo>
                <a:cubicBezTo>
                  <a:pt x="10730" y="1024"/>
                  <a:pt x="10058" y="649"/>
                  <a:pt x="9358" y="649"/>
                </a:cubicBezTo>
                <a:cubicBezTo>
                  <a:pt x="8372" y="649"/>
                  <a:pt x="7466" y="1391"/>
                  <a:pt x="7003" y="2578"/>
                </a:cubicBezTo>
                <a:lnTo>
                  <a:pt x="6995" y="2602"/>
                </a:lnTo>
                <a:cubicBezTo>
                  <a:pt x="6477" y="2189"/>
                  <a:pt x="5888" y="1971"/>
                  <a:pt x="5288" y="1971"/>
                </a:cubicBezTo>
                <a:cubicBezTo>
                  <a:pt x="3423" y="1972"/>
                  <a:pt x="1912" y="4029"/>
                  <a:pt x="1912" y="6567"/>
                </a:cubicBezTo>
                <a:cubicBezTo>
                  <a:pt x="1911" y="6774"/>
                  <a:pt x="1922" y="6981"/>
                  <a:pt x="1942" y="7186"/>
                </a:cubicBezTo>
                <a:close/>
              </a:path>
              <a:path w="21600" h="21600" fill="none" extrusionOk="0">
                <a:moveTo>
                  <a:pt x="1074" y="12702"/>
                </a:moveTo>
                <a:cubicBezTo>
                  <a:pt x="1407" y="12969"/>
                  <a:pt x="1786" y="13109"/>
                  <a:pt x="2172" y="13109"/>
                </a:cubicBezTo>
                <a:cubicBezTo>
                  <a:pt x="2228" y="13109"/>
                  <a:pt x="2285" y="13107"/>
                  <a:pt x="2341" y="13101"/>
                </a:cubicBezTo>
              </a:path>
              <a:path w="21600" h="21600" fill="none" extrusionOk="0">
                <a:moveTo>
                  <a:pt x="2909" y="17629"/>
                </a:moveTo>
                <a:cubicBezTo>
                  <a:pt x="3099" y="17599"/>
                  <a:pt x="3285" y="17535"/>
                  <a:pt x="3463" y="17439"/>
                </a:cubicBezTo>
              </a:path>
              <a:path w="21600" h="21600" fill="none" extrusionOk="0">
                <a:moveTo>
                  <a:pt x="7895" y="18680"/>
                </a:moveTo>
                <a:cubicBezTo>
                  <a:pt x="7983" y="18985"/>
                  <a:pt x="8095" y="19277"/>
                  <a:pt x="8229" y="19550"/>
                </a:cubicBezTo>
              </a:path>
              <a:path w="21600" h="21600" fill="none" extrusionOk="0">
                <a:moveTo>
                  <a:pt x="14267" y="18324"/>
                </a:moveTo>
                <a:cubicBezTo>
                  <a:pt x="14336" y="18013"/>
                  <a:pt x="14380" y="17693"/>
                  <a:pt x="14400" y="17370"/>
                </a:cubicBezTo>
              </a:path>
              <a:path w="21600" h="21600" fill="none" extrusionOk="0">
                <a:moveTo>
                  <a:pt x="18694" y="15045"/>
                </a:moveTo>
                <a:cubicBezTo>
                  <a:pt x="18694" y="15034"/>
                  <a:pt x="18695" y="15024"/>
                  <a:pt x="18695" y="15013"/>
                </a:cubicBezTo>
                <a:cubicBezTo>
                  <a:pt x="18695" y="13508"/>
                  <a:pt x="18063" y="12136"/>
                  <a:pt x="17069" y="11477"/>
                </a:cubicBezTo>
              </a:path>
              <a:path w="21600" h="21600" fill="none" extrusionOk="0">
                <a:moveTo>
                  <a:pt x="20165" y="8999"/>
                </a:moveTo>
                <a:cubicBezTo>
                  <a:pt x="20479" y="8635"/>
                  <a:pt x="20726" y="8177"/>
                  <a:pt x="20889" y="7661"/>
                </a:cubicBezTo>
              </a:path>
              <a:path w="21600" h="21600" fill="none" extrusionOk="0">
                <a:moveTo>
                  <a:pt x="19186" y="3344"/>
                </a:moveTo>
                <a:cubicBezTo>
                  <a:pt x="19186" y="3328"/>
                  <a:pt x="19187" y="3313"/>
                  <a:pt x="19187" y="3297"/>
                </a:cubicBezTo>
                <a:cubicBezTo>
                  <a:pt x="19187" y="3101"/>
                  <a:pt x="19174" y="2905"/>
                  <a:pt x="19148" y="2712"/>
                </a:cubicBezTo>
              </a:path>
              <a:path w="21600" h="21600" fill="none" extrusionOk="0">
                <a:moveTo>
                  <a:pt x="14905" y="1165"/>
                </a:moveTo>
                <a:cubicBezTo>
                  <a:pt x="14754" y="1408"/>
                  <a:pt x="14629" y="1679"/>
                  <a:pt x="14535" y="1971"/>
                </a:cubicBezTo>
              </a:path>
              <a:path w="21600" h="21600" fill="none" extrusionOk="0">
                <a:moveTo>
                  <a:pt x="11221" y="1645"/>
                </a:moveTo>
                <a:cubicBezTo>
                  <a:pt x="11140" y="1866"/>
                  <a:pt x="11080" y="2099"/>
                  <a:pt x="11041" y="2340"/>
                </a:cubicBezTo>
              </a:path>
              <a:path w="21600" h="21600" fill="none" extrusionOk="0">
                <a:moveTo>
                  <a:pt x="7645" y="3276"/>
                </a:moveTo>
                <a:cubicBezTo>
                  <a:pt x="7449" y="3016"/>
                  <a:pt x="7231" y="2790"/>
                  <a:pt x="6995" y="2602"/>
                </a:cubicBezTo>
              </a:path>
              <a:path w="21600" h="21600" fill="none" extrusionOk="0">
                <a:moveTo>
                  <a:pt x="1942" y="7186"/>
                </a:moveTo>
                <a:cubicBezTo>
                  <a:pt x="1966" y="7426"/>
                  <a:pt x="2004" y="7663"/>
                  <a:pt x="2056" y="7895"/>
                </a:cubicBezTo>
              </a:path>
            </a:pathLst>
          </a:custGeom>
          <a:solidFill>
            <a:srgbClr val="DDDDDD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lIns="91429" tIns="45714" rIns="91429" bIns="45714"/>
          <a:lstStyle/>
          <a:p>
            <a:pPr algn="ctr" defTabSz="914608"/>
            <a:endParaRPr lang="en-US" sz="2000" dirty="0"/>
          </a:p>
        </p:txBody>
      </p:sp>
      <p:pic>
        <p:nvPicPr>
          <p:cNvPr id="23568" name="Picture 22" descr="symmetrix_main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181398" y="1294280"/>
            <a:ext cx="962602" cy="9833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3569" name="AutoShape 23"/>
          <p:cNvCxnSpPr>
            <a:cxnSpLocks noChangeShapeType="1"/>
            <a:endCxn id="23567" idx="0"/>
          </p:cNvCxnSpPr>
          <p:nvPr/>
        </p:nvCxnSpPr>
        <p:spPr bwMode="auto">
          <a:xfrm flipV="1">
            <a:off x="5026603" y="1931615"/>
            <a:ext cx="1679864" cy="226919"/>
          </a:xfrm>
          <a:prstGeom prst="curvedConnector3">
            <a:avLst>
              <a:gd name="adj1" fmla="val 49829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cxnSp>
      <p:cxnSp>
        <p:nvCxnSpPr>
          <p:cNvPr id="23570" name="AutoShape 24"/>
          <p:cNvCxnSpPr>
            <a:cxnSpLocks noChangeShapeType="1"/>
            <a:stCxn id="23567" idx="2"/>
          </p:cNvCxnSpPr>
          <p:nvPr/>
        </p:nvCxnSpPr>
        <p:spPr bwMode="auto">
          <a:xfrm flipV="1">
            <a:off x="7886989" y="1785938"/>
            <a:ext cx="294409" cy="145676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cxnSp>
      <p:sp>
        <p:nvSpPr>
          <p:cNvPr id="23571" name="Text Box 25"/>
          <p:cNvSpPr txBox="1">
            <a:spLocks noChangeArrowheads="1"/>
          </p:cNvSpPr>
          <p:nvPr/>
        </p:nvSpPr>
        <p:spPr bwMode="auto">
          <a:xfrm>
            <a:off x="8119442" y="2311213"/>
            <a:ext cx="991265" cy="698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058" tIns="41029" rIns="82058" bIns="41029">
            <a:spAutoFit/>
          </a:bodyPr>
          <a:lstStyle/>
          <a:p>
            <a:pPr algn="ctr" defTabSz="914608"/>
            <a:r>
              <a:rPr lang="en-US" sz="2000" dirty="0"/>
              <a:t>Remote</a:t>
            </a:r>
            <a:br>
              <a:rPr lang="en-US" sz="2000" dirty="0"/>
            </a:br>
            <a:r>
              <a:rPr lang="en-US" sz="2000" dirty="0"/>
              <a:t>mirror</a:t>
            </a:r>
          </a:p>
        </p:txBody>
      </p:sp>
      <p:pic>
        <p:nvPicPr>
          <p:cNvPr id="23572" name="Picture 26" descr="symmetrix_main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733512" y="1497386"/>
            <a:ext cx="1293091" cy="13208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3573" name="AutoShape 27"/>
          <p:cNvCxnSpPr>
            <a:cxnSpLocks noChangeShapeType="1"/>
          </p:cNvCxnSpPr>
          <p:nvPr/>
        </p:nvCxnSpPr>
        <p:spPr bwMode="auto">
          <a:xfrm rot="16200000" flipH="1">
            <a:off x="4037365" y="3160972"/>
            <a:ext cx="1051953" cy="366568"/>
          </a:xfrm>
          <a:prstGeom prst="curvedConnector3">
            <a:avLst>
              <a:gd name="adj1" fmla="val 49935"/>
            </a:avLst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</p:spPr>
      </p:cxnSp>
      <p:sp>
        <p:nvSpPr>
          <p:cNvPr id="23574" name="Text Box 28"/>
          <p:cNvSpPr txBox="1">
            <a:spLocks noChangeArrowheads="1"/>
          </p:cNvSpPr>
          <p:nvPr/>
        </p:nvSpPr>
        <p:spPr bwMode="auto">
          <a:xfrm>
            <a:off x="2782096" y="2445684"/>
            <a:ext cx="1119185" cy="13139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058" tIns="41029" rIns="82058" bIns="41029">
            <a:spAutoFit/>
          </a:bodyPr>
          <a:lstStyle/>
          <a:p>
            <a:pPr algn="ctr" defTabSz="914608"/>
            <a:r>
              <a:rPr lang="en-US" sz="2000" dirty="0"/>
              <a:t>Network</a:t>
            </a:r>
            <a:br>
              <a:rPr lang="en-US" sz="2000" dirty="0"/>
            </a:br>
            <a:r>
              <a:rPr lang="en-US" sz="2000" dirty="0"/>
              <a:t>Attached</a:t>
            </a:r>
            <a:br>
              <a:rPr lang="en-US" sz="2000" dirty="0"/>
            </a:br>
            <a:r>
              <a:rPr lang="en-US" sz="2000" dirty="0"/>
              <a:t>Storage</a:t>
            </a:r>
            <a:br>
              <a:rPr lang="en-US" sz="2000" dirty="0"/>
            </a:br>
            <a:r>
              <a:rPr lang="en-US" sz="2000" dirty="0"/>
              <a:t>(NAS)</a:t>
            </a:r>
          </a:p>
        </p:txBody>
      </p:sp>
      <p:sp>
        <p:nvSpPr>
          <p:cNvPr id="23575" name="Text Box 29"/>
          <p:cNvSpPr txBox="1">
            <a:spLocks noChangeArrowheads="1"/>
          </p:cNvSpPr>
          <p:nvPr/>
        </p:nvSpPr>
        <p:spPr bwMode="auto">
          <a:xfrm>
            <a:off x="4705959" y="2650191"/>
            <a:ext cx="1736662" cy="698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058" tIns="41029" rIns="82058" bIns="41029">
            <a:spAutoFit/>
          </a:bodyPr>
          <a:lstStyle/>
          <a:p>
            <a:pPr algn="ctr" defTabSz="914608"/>
            <a:r>
              <a:rPr lang="en-US" sz="2000" dirty="0"/>
              <a:t>w/ snapshots</a:t>
            </a:r>
            <a:br>
              <a:rPr lang="en-US" sz="2000" dirty="0"/>
            </a:br>
            <a:r>
              <a:rPr lang="en-US" sz="2000" dirty="0"/>
              <a:t>to protect data</a:t>
            </a:r>
          </a:p>
        </p:txBody>
      </p:sp>
      <p:pic>
        <p:nvPicPr>
          <p:cNvPr id="23576" name="Picture 3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013489" y="3870232"/>
            <a:ext cx="1466273" cy="731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577" name="Cloud"/>
          <p:cNvSpPr>
            <a:spLocks noChangeAspect="1" noEditPoints="1" noChangeArrowheads="1"/>
          </p:cNvSpPr>
          <p:nvPr/>
        </p:nvSpPr>
        <p:spPr bwMode="auto">
          <a:xfrm>
            <a:off x="6107546" y="4513169"/>
            <a:ext cx="1360921" cy="634534"/>
          </a:xfrm>
          <a:custGeom>
            <a:avLst/>
            <a:gdLst>
              <a:gd name="T0" fmla="*/ 22306741 w 21600"/>
              <a:gd name="T1" fmla="*/ 398565057 h 21600"/>
              <a:gd name="T2" fmla="*/ 2147483647 w 21600"/>
              <a:gd name="T3" fmla="*/ 796281032 h 21600"/>
              <a:gd name="T4" fmla="*/ 2147483647 w 21600"/>
              <a:gd name="T5" fmla="*/ 398565057 h 21600"/>
              <a:gd name="T6" fmla="*/ 2147483647 w 21600"/>
              <a:gd name="T7" fmla="*/ 45576236 h 21600"/>
              <a:gd name="T8" fmla="*/ 0 60000 65536"/>
              <a:gd name="T9" fmla="*/ 0 60000 65536"/>
              <a:gd name="T10" fmla="*/ 0 60000 65536"/>
              <a:gd name="T11" fmla="*/ 0 60000 65536"/>
              <a:gd name="T12" fmla="*/ 2977 w 21600"/>
              <a:gd name="T13" fmla="*/ 3262 h 21600"/>
              <a:gd name="T14" fmla="*/ 17087 w 21600"/>
              <a:gd name="T15" fmla="*/ 17337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 extrusionOk="0">
                <a:moveTo>
                  <a:pt x="1949" y="7180"/>
                </a:moveTo>
                <a:cubicBezTo>
                  <a:pt x="841" y="7336"/>
                  <a:pt x="-1" y="8613"/>
                  <a:pt x="-1" y="10137"/>
                </a:cubicBezTo>
                <a:cubicBezTo>
                  <a:pt x="-1" y="11192"/>
                  <a:pt x="409" y="12169"/>
                  <a:pt x="1074" y="12702"/>
                </a:cubicBezTo>
                <a:lnTo>
                  <a:pt x="1063" y="12668"/>
                </a:lnTo>
                <a:cubicBezTo>
                  <a:pt x="685" y="13217"/>
                  <a:pt x="474" y="13940"/>
                  <a:pt x="474" y="14690"/>
                </a:cubicBezTo>
                <a:cubicBezTo>
                  <a:pt x="475" y="16325"/>
                  <a:pt x="1451" y="17650"/>
                  <a:pt x="2655" y="17650"/>
                </a:cubicBezTo>
                <a:cubicBezTo>
                  <a:pt x="2739" y="17650"/>
                  <a:pt x="2824" y="17643"/>
                  <a:pt x="2909" y="17629"/>
                </a:cubicBezTo>
                <a:lnTo>
                  <a:pt x="2897" y="17649"/>
                </a:lnTo>
                <a:cubicBezTo>
                  <a:pt x="3585" y="19288"/>
                  <a:pt x="4863" y="20299"/>
                  <a:pt x="6247" y="20299"/>
                </a:cubicBezTo>
                <a:cubicBezTo>
                  <a:pt x="6947" y="20299"/>
                  <a:pt x="7635" y="20039"/>
                  <a:pt x="8235" y="19546"/>
                </a:cubicBezTo>
                <a:lnTo>
                  <a:pt x="8229" y="19550"/>
                </a:lnTo>
                <a:cubicBezTo>
                  <a:pt x="8855" y="20829"/>
                  <a:pt x="9908" y="21596"/>
                  <a:pt x="11036" y="21596"/>
                </a:cubicBezTo>
                <a:cubicBezTo>
                  <a:pt x="12523" y="21596"/>
                  <a:pt x="13836" y="20267"/>
                  <a:pt x="14267" y="18324"/>
                </a:cubicBezTo>
                <a:lnTo>
                  <a:pt x="14270" y="18350"/>
                </a:lnTo>
                <a:cubicBezTo>
                  <a:pt x="14730" y="18740"/>
                  <a:pt x="15260" y="18946"/>
                  <a:pt x="15802" y="18946"/>
                </a:cubicBezTo>
                <a:cubicBezTo>
                  <a:pt x="17390" y="18946"/>
                  <a:pt x="18682" y="17205"/>
                  <a:pt x="18694" y="15045"/>
                </a:cubicBezTo>
                <a:lnTo>
                  <a:pt x="18689" y="15035"/>
                </a:lnTo>
                <a:cubicBezTo>
                  <a:pt x="20357" y="14710"/>
                  <a:pt x="21597" y="12765"/>
                  <a:pt x="21597" y="10472"/>
                </a:cubicBezTo>
                <a:cubicBezTo>
                  <a:pt x="21597" y="9456"/>
                  <a:pt x="21350" y="8469"/>
                  <a:pt x="20896" y="7663"/>
                </a:cubicBezTo>
                <a:lnTo>
                  <a:pt x="20889" y="7661"/>
                </a:lnTo>
                <a:cubicBezTo>
                  <a:pt x="21031" y="7208"/>
                  <a:pt x="21105" y="6721"/>
                  <a:pt x="21105" y="6228"/>
                </a:cubicBezTo>
                <a:cubicBezTo>
                  <a:pt x="21105" y="4588"/>
                  <a:pt x="20299" y="3150"/>
                  <a:pt x="19139" y="2719"/>
                </a:cubicBezTo>
                <a:lnTo>
                  <a:pt x="19148" y="2712"/>
                </a:lnTo>
                <a:cubicBezTo>
                  <a:pt x="18940" y="1142"/>
                  <a:pt x="17933" y="-1"/>
                  <a:pt x="16758" y="-1"/>
                </a:cubicBezTo>
                <a:cubicBezTo>
                  <a:pt x="16044" y="-1"/>
                  <a:pt x="15367" y="426"/>
                  <a:pt x="14905" y="1165"/>
                </a:cubicBezTo>
                <a:lnTo>
                  <a:pt x="14909" y="1170"/>
                </a:lnTo>
                <a:cubicBezTo>
                  <a:pt x="14497" y="432"/>
                  <a:pt x="13855" y="-1"/>
                  <a:pt x="13174" y="-1"/>
                </a:cubicBezTo>
                <a:cubicBezTo>
                  <a:pt x="12347" y="-1"/>
                  <a:pt x="11590" y="637"/>
                  <a:pt x="11221" y="1645"/>
                </a:cubicBezTo>
                <a:lnTo>
                  <a:pt x="11229" y="1694"/>
                </a:lnTo>
                <a:cubicBezTo>
                  <a:pt x="10730" y="1024"/>
                  <a:pt x="10058" y="649"/>
                  <a:pt x="9358" y="649"/>
                </a:cubicBezTo>
                <a:cubicBezTo>
                  <a:pt x="8372" y="649"/>
                  <a:pt x="7466" y="1391"/>
                  <a:pt x="7003" y="2578"/>
                </a:cubicBezTo>
                <a:lnTo>
                  <a:pt x="6995" y="2602"/>
                </a:lnTo>
                <a:cubicBezTo>
                  <a:pt x="6477" y="2189"/>
                  <a:pt x="5888" y="1971"/>
                  <a:pt x="5288" y="1971"/>
                </a:cubicBezTo>
                <a:cubicBezTo>
                  <a:pt x="3423" y="1972"/>
                  <a:pt x="1912" y="4029"/>
                  <a:pt x="1912" y="6567"/>
                </a:cubicBezTo>
                <a:cubicBezTo>
                  <a:pt x="1911" y="6774"/>
                  <a:pt x="1922" y="6981"/>
                  <a:pt x="1942" y="7186"/>
                </a:cubicBezTo>
                <a:close/>
              </a:path>
              <a:path w="21600" h="21600" fill="none" extrusionOk="0">
                <a:moveTo>
                  <a:pt x="1074" y="12702"/>
                </a:moveTo>
                <a:cubicBezTo>
                  <a:pt x="1407" y="12969"/>
                  <a:pt x="1786" y="13109"/>
                  <a:pt x="2172" y="13109"/>
                </a:cubicBezTo>
                <a:cubicBezTo>
                  <a:pt x="2228" y="13109"/>
                  <a:pt x="2285" y="13107"/>
                  <a:pt x="2341" y="13101"/>
                </a:cubicBezTo>
              </a:path>
              <a:path w="21600" h="21600" fill="none" extrusionOk="0">
                <a:moveTo>
                  <a:pt x="2909" y="17629"/>
                </a:moveTo>
                <a:cubicBezTo>
                  <a:pt x="3099" y="17599"/>
                  <a:pt x="3285" y="17535"/>
                  <a:pt x="3463" y="17439"/>
                </a:cubicBezTo>
              </a:path>
              <a:path w="21600" h="21600" fill="none" extrusionOk="0">
                <a:moveTo>
                  <a:pt x="7895" y="18680"/>
                </a:moveTo>
                <a:cubicBezTo>
                  <a:pt x="7983" y="18985"/>
                  <a:pt x="8095" y="19277"/>
                  <a:pt x="8229" y="19550"/>
                </a:cubicBezTo>
              </a:path>
              <a:path w="21600" h="21600" fill="none" extrusionOk="0">
                <a:moveTo>
                  <a:pt x="14267" y="18324"/>
                </a:moveTo>
                <a:cubicBezTo>
                  <a:pt x="14336" y="18013"/>
                  <a:pt x="14380" y="17693"/>
                  <a:pt x="14400" y="17370"/>
                </a:cubicBezTo>
              </a:path>
              <a:path w="21600" h="21600" fill="none" extrusionOk="0">
                <a:moveTo>
                  <a:pt x="18694" y="15045"/>
                </a:moveTo>
                <a:cubicBezTo>
                  <a:pt x="18694" y="15034"/>
                  <a:pt x="18695" y="15024"/>
                  <a:pt x="18695" y="15013"/>
                </a:cubicBezTo>
                <a:cubicBezTo>
                  <a:pt x="18695" y="13508"/>
                  <a:pt x="18063" y="12136"/>
                  <a:pt x="17069" y="11477"/>
                </a:cubicBezTo>
              </a:path>
              <a:path w="21600" h="21600" fill="none" extrusionOk="0">
                <a:moveTo>
                  <a:pt x="20165" y="8999"/>
                </a:moveTo>
                <a:cubicBezTo>
                  <a:pt x="20479" y="8635"/>
                  <a:pt x="20726" y="8177"/>
                  <a:pt x="20889" y="7661"/>
                </a:cubicBezTo>
              </a:path>
              <a:path w="21600" h="21600" fill="none" extrusionOk="0">
                <a:moveTo>
                  <a:pt x="19186" y="3344"/>
                </a:moveTo>
                <a:cubicBezTo>
                  <a:pt x="19186" y="3328"/>
                  <a:pt x="19187" y="3313"/>
                  <a:pt x="19187" y="3297"/>
                </a:cubicBezTo>
                <a:cubicBezTo>
                  <a:pt x="19187" y="3101"/>
                  <a:pt x="19174" y="2905"/>
                  <a:pt x="19148" y="2712"/>
                </a:cubicBezTo>
              </a:path>
              <a:path w="21600" h="21600" fill="none" extrusionOk="0">
                <a:moveTo>
                  <a:pt x="14905" y="1165"/>
                </a:moveTo>
                <a:cubicBezTo>
                  <a:pt x="14754" y="1408"/>
                  <a:pt x="14629" y="1679"/>
                  <a:pt x="14535" y="1971"/>
                </a:cubicBezTo>
              </a:path>
              <a:path w="21600" h="21600" fill="none" extrusionOk="0">
                <a:moveTo>
                  <a:pt x="11221" y="1645"/>
                </a:moveTo>
                <a:cubicBezTo>
                  <a:pt x="11140" y="1866"/>
                  <a:pt x="11080" y="2099"/>
                  <a:pt x="11041" y="2340"/>
                </a:cubicBezTo>
              </a:path>
              <a:path w="21600" h="21600" fill="none" extrusionOk="0">
                <a:moveTo>
                  <a:pt x="7645" y="3276"/>
                </a:moveTo>
                <a:cubicBezTo>
                  <a:pt x="7449" y="3016"/>
                  <a:pt x="7231" y="2790"/>
                  <a:pt x="6995" y="2602"/>
                </a:cubicBezTo>
              </a:path>
              <a:path w="21600" h="21600" fill="none" extrusionOk="0">
                <a:moveTo>
                  <a:pt x="1942" y="7186"/>
                </a:moveTo>
                <a:cubicBezTo>
                  <a:pt x="1966" y="7426"/>
                  <a:pt x="2004" y="7663"/>
                  <a:pt x="2056" y="7895"/>
                </a:cubicBezTo>
              </a:path>
            </a:pathLst>
          </a:custGeom>
          <a:solidFill>
            <a:srgbClr val="EAEAEA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lIns="82058" tIns="41029" rIns="82058" bIns="41029" anchor="ctr"/>
          <a:lstStyle/>
          <a:p>
            <a:pPr algn="ctr" defTabSz="914608"/>
            <a:r>
              <a:rPr lang="en-US" sz="2000" dirty="0">
                <a:solidFill>
                  <a:schemeClr val="tx2"/>
                </a:solidFill>
              </a:rPr>
              <a:t>WAN</a:t>
            </a:r>
          </a:p>
        </p:txBody>
      </p:sp>
      <p:pic>
        <p:nvPicPr>
          <p:cNvPr id="23578" name="Picture 3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993785" y="4885765"/>
            <a:ext cx="1150215" cy="5729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3579" name="AutoShape 35"/>
          <p:cNvCxnSpPr>
            <a:cxnSpLocks noChangeShapeType="1"/>
            <a:endCxn id="23577" idx="0"/>
          </p:cNvCxnSpPr>
          <p:nvPr/>
        </p:nvCxnSpPr>
        <p:spPr bwMode="auto">
          <a:xfrm>
            <a:off x="5479762" y="4235824"/>
            <a:ext cx="632114" cy="595313"/>
          </a:xfrm>
          <a:prstGeom prst="curvedConnector3">
            <a:avLst>
              <a:gd name="adj1" fmla="val 49542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3580" name="AutoShape 36"/>
          <p:cNvCxnSpPr>
            <a:cxnSpLocks noChangeShapeType="1"/>
            <a:stCxn id="23577" idx="2"/>
          </p:cNvCxnSpPr>
          <p:nvPr/>
        </p:nvCxnSpPr>
        <p:spPr bwMode="auto">
          <a:xfrm>
            <a:off x="7467023" y="4831137"/>
            <a:ext cx="526762" cy="341779"/>
          </a:xfrm>
          <a:prstGeom prst="curvedConnector3">
            <a:avLst>
              <a:gd name="adj1" fmla="val 49861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23581" name="Text Box 38"/>
          <p:cNvSpPr txBox="1">
            <a:spLocks noChangeArrowheads="1"/>
          </p:cNvSpPr>
          <p:nvPr/>
        </p:nvSpPr>
        <p:spPr bwMode="auto">
          <a:xfrm>
            <a:off x="7923068" y="3937467"/>
            <a:ext cx="991266" cy="698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058" tIns="41029" rIns="82058" bIns="41029">
            <a:spAutoFit/>
          </a:bodyPr>
          <a:lstStyle/>
          <a:p>
            <a:pPr defTabSz="914608"/>
            <a:r>
              <a:rPr lang="en-US" sz="2000" dirty="0"/>
              <a:t>Remote</a:t>
            </a:r>
            <a:br>
              <a:rPr lang="en-US" sz="2000" dirty="0"/>
            </a:br>
            <a:r>
              <a:rPr lang="en-US" sz="2000" dirty="0"/>
              <a:t>Backup</a:t>
            </a:r>
          </a:p>
        </p:txBody>
      </p:sp>
      <p:sp>
        <p:nvSpPr>
          <p:cNvPr id="23582" name="Text Box 39"/>
          <p:cNvSpPr txBox="1">
            <a:spLocks noChangeArrowheads="1"/>
          </p:cNvSpPr>
          <p:nvPr/>
        </p:nvSpPr>
        <p:spPr bwMode="auto">
          <a:xfrm>
            <a:off x="3950069" y="4682659"/>
            <a:ext cx="1831238" cy="13139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058" tIns="41029" rIns="82058" bIns="41029">
            <a:spAutoFit/>
          </a:bodyPr>
          <a:lstStyle/>
          <a:p>
            <a:pPr algn="ctr" defTabSz="914608"/>
            <a:r>
              <a:rPr lang="en-US" sz="2000" dirty="0">
                <a:solidFill>
                  <a:srgbClr val="008000"/>
                </a:solidFill>
              </a:rPr>
              <a:t>“</a:t>
            </a:r>
            <a:r>
              <a:rPr lang="en-US" sz="2000" dirty="0" err="1">
                <a:solidFill>
                  <a:srgbClr val="008000"/>
                </a:solidFill>
              </a:rPr>
              <a:t>Deduplication</a:t>
            </a:r>
            <a:r>
              <a:rPr lang="en-US" sz="2000" dirty="0">
                <a:solidFill>
                  <a:srgbClr val="008000"/>
                </a:solidFill>
              </a:rPr>
              <a:t>”</a:t>
            </a:r>
          </a:p>
          <a:p>
            <a:pPr algn="ctr" defTabSz="914608"/>
            <a:r>
              <a:rPr lang="en-US" sz="2000" dirty="0">
                <a:solidFill>
                  <a:srgbClr val="008000"/>
                </a:solidFill>
              </a:rPr>
              <a:t>Capacity and</a:t>
            </a:r>
            <a:br>
              <a:rPr lang="en-US" sz="2000" dirty="0">
                <a:solidFill>
                  <a:srgbClr val="008000"/>
                </a:solidFill>
              </a:rPr>
            </a:br>
            <a:r>
              <a:rPr lang="en-US" sz="2000" dirty="0">
                <a:solidFill>
                  <a:srgbClr val="008000"/>
                </a:solidFill>
              </a:rPr>
              <a:t>bandwidth </a:t>
            </a:r>
            <a:br>
              <a:rPr lang="en-US" sz="2000" dirty="0">
                <a:solidFill>
                  <a:srgbClr val="008000"/>
                </a:solidFill>
              </a:rPr>
            </a:br>
            <a:r>
              <a:rPr lang="en-US" sz="2000" dirty="0">
                <a:solidFill>
                  <a:srgbClr val="008000"/>
                </a:solidFill>
              </a:rPr>
              <a:t>optimization</a:t>
            </a: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 lIns="82058" tIns="41029" rIns="82058" bIns="41029"/>
          <a:lstStyle/>
          <a:p>
            <a:pPr defTabSz="914608"/>
            <a:fld id="{B40A95DC-BD74-4C26-B5B3-538C7B2E8A50}" type="slidenum">
              <a:rPr lang="en-US"/>
              <a:pPr defTabSz="914608"/>
              <a:t>72</a:t>
            </a:fld>
            <a:endParaRPr lang="en-US" dirty="0"/>
          </a:p>
        </p:txBody>
      </p:sp>
      <p:sp>
        <p:nvSpPr>
          <p:cNvPr id="23555" name="Rectangle 2"/>
          <p:cNvSpPr>
            <a:spLocks noGrp="1" noChangeArrowheads="1"/>
          </p:cNvSpPr>
          <p:nvPr>
            <p:ph type="title"/>
          </p:nvPr>
        </p:nvSpPr>
        <p:spPr/>
        <p:txBody>
          <a:bodyPr lIns="82058" tIns="41029" rIns="82058" bIns="41029"/>
          <a:lstStyle/>
          <a:p>
            <a:pPr eaLnBrk="1" hangingPunct="1"/>
            <a:r>
              <a:rPr lang="en-US" dirty="0">
                <a:ea typeface="ＭＳ Ｐゴシック" pitchFamily="-108" charset="-128"/>
              </a:rPr>
              <a:t>Very Large Dataset Storage Hierarchy</a:t>
            </a:r>
          </a:p>
        </p:txBody>
      </p:sp>
      <p:pic>
        <p:nvPicPr>
          <p:cNvPr id="23556" name="Picture 3" descr="bs00094_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6353" y="1192027"/>
            <a:ext cx="430068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557" name="Picture 4" descr="bs00094_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3182" y="1700493"/>
            <a:ext cx="430068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558" name="Picture 5" descr="bs00094_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7808" y="2784662"/>
            <a:ext cx="430068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3559" name="AutoShape 6"/>
          <p:cNvCxnSpPr>
            <a:cxnSpLocks noChangeShapeType="1"/>
            <a:endCxn id="23583" idx="1"/>
          </p:cNvCxnSpPr>
          <p:nvPr/>
        </p:nvCxnSpPr>
        <p:spPr bwMode="auto">
          <a:xfrm rot="16200000" flipH="1">
            <a:off x="829955" y="1540428"/>
            <a:ext cx="649879" cy="476947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cxnSp>
      <p:cxnSp>
        <p:nvCxnSpPr>
          <p:cNvPr id="23560" name="AutoShape 7"/>
          <p:cNvCxnSpPr>
            <a:cxnSpLocks noChangeShapeType="1"/>
            <a:endCxn id="23583" idx="2"/>
          </p:cNvCxnSpPr>
          <p:nvPr/>
        </p:nvCxnSpPr>
        <p:spPr bwMode="auto">
          <a:xfrm>
            <a:off x="603250" y="1962431"/>
            <a:ext cx="551743" cy="273144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cxnSp>
      <p:cxnSp>
        <p:nvCxnSpPr>
          <p:cNvPr id="23561" name="AutoShape 8"/>
          <p:cNvCxnSpPr>
            <a:cxnSpLocks noChangeShapeType="1"/>
            <a:endCxn id="23583" idx="3"/>
          </p:cNvCxnSpPr>
          <p:nvPr/>
        </p:nvCxnSpPr>
        <p:spPr bwMode="auto">
          <a:xfrm rot="5400000" flipH="1" flipV="1">
            <a:off x="745975" y="2399208"/>
            <a:ext cx="679294" cy="615492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cxnSp>
      <p:grpSp>
        <p:nvGrpSpPr>
          <p:cNvPr id="2" name="Group 9"/>
          <p:cNvGrpSpPr>
            <a:grpSpLocks/>
          </p:cNvGrpSpPr>
          <p:nvPr/>
        </p:nvGrpSpPr>
        <p:grpSpPr bwMode="auto">
          <a:xfrm>
            <a:off x="1043421" y="1948424"/>
            <a:ext cx="1775979" cy="596713"/>
            <a:chOff x="1184" y="1384"/>
            <a:chExt cx="1162" cy="426"/>
          </a:xfrm>
        </p:grpSpPr>
        <p:sp>
          <p:nvSpPr>
            <p:cNvPr id="23583" name="Oval 10"/>
            <p:cNvSpPr>
              <a:spLocks noChangeArrowheads="1"/>
            </p:cNvSpPr>
            <p:nvPr/>
          </p:nvSpPr>
          <p:spPr bwMode="auto">
            <a:xfrm>
              <a:off x="1257" y="1456"/>
              <a:ext cx="1065" cy="266"/>
            </a:xfrm>
            <a:prstGeom prst="ellipse">
              <a:avLst/>
            </a:prstGeom>
            <a:solidFill>
              <a:srgbClr val="DDDDDD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84" name="Cloud"/>
            <p:cNvSpPr>
              <a:spLocks noChangeAspect="1" noEditPoints="1" noChangeArrowheads="1"/>
            </p:cNvSpPr>
            <p:nvPr/>
          </p:nvSpPr>
          <p:spPr bwMode="auto">
            <a:xfrm>
              <a:off x="1184" y="1384"/>
              <a:ext cx="1162" cy="426"/>
            </a:xfrm>
            <a:custGeom>
              <a:avLst/>
              <a:gdLst>
                <a:gd name="T0" fmla="*/ 0 w 21600"/>
                <a:gd name="T1" fmla="*/ 0 h 21600"/>
                <a:gd name="T2" fmla="*/ 2 w 21600"/>
                <a:gd name="T3" fmla="*/ 0 h 21600"/>
                <a:gd name="T4" fmla="*/ 3 w 21600"/>
                <a:gd name="T5" fmla="*/ 0 h 21600"/>
                <a:gd name="T6" fmla="*/ 2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2974 w 21600"/>
                <a:gd name="T13" fmla="*/ 3245 h 21600"/>
                <a:gd name="T14" fmla="*/ 17083 w 21600"/>
                <a:gd name="T15" fmla="*/ 17341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-1" y="8613"/>
                    <a:pt x="-1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4" y="13940"/>
                    <a:pt x="474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299"/>
                    <a:pt x="6247" y="20299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6"/>
                    <a:pt x="11036" y="21596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6"/>
                    <a:pt x="15802" y="18946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-1"/>
                    <a:pt x="16758" y="-1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-1"/>
                    <a:pt x="13174" y="-1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49"/>
                    <a:pt x="9358" y="649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1"/>
                    <a:pt x="5288" y="1971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09"/>
                    <a:pt x="2172" y="13109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101882" tIns="50941" rIns="101882" bIns="50941"/>
            <a:lstStyle/>
            <a:p>
              <a:pPr algn="ctr" defTabSz="914608"/>
              <a:r>
                <a:rPr lang="en-US" b="1" dirty="0"/>
                <a:t>Network</a:t>
              </a:r>
            </a:p>
          </p:txBody>
        </p:sp>
      </p:grpSp>
      <p:cxnSp>
        <p:nvCxnSpPr>
          <p:cNvPr id="23563" name="AutoShape 12"/>
          <p:cNvCxnSpPr>
            <a:cxnSpLocks noChangeShapeType="1"/>
          </p:cNvCxnSpPr>
          <p:nvPr/>
        </p:nvCxnSpPr>
        <p:spPr bwMode="auto">
          <a:xfrm flipV="1">
            <a:off x="2743200" y="2158533"/>
            <a:ext cx="990312" cy="51267"/>
          </a:xfrm>
          <a:prstGeom prst="straightConnector1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cxnSp>
      <p:sp>
        <p:nvSpPr>
          <p:cNvPr id="23564" name="Text Box 13"/>
          <p:cNvSpPr txBox="1">
            <a:spLocks noChangeArrowheads="1"/>
          </p:cNvSpPr>
          <p:nvPr/>
        </p:nvSpPr>
        <p:spPr bwMode="auto">
          <a:xfrm>
            <a:off x="304800" y="3343164"/>
            <a:ext cx="895086" cy="3906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058" tIns="41029" rIns="82058" bIns="41029">
            <a:spAutoFit/>
          </a:bodyPr>
          <a:lstStyle/>
          <a:p>
            <a:pPr defTabSz="914608"/>
            <a:r>
              <a:rPr lang="en-US" sz="2000" dirty="0"/>
              <a:t>Clients</a:t>
            </a:r>
          </a:p>
        </p:txBody>
      </p:sp>
      <p:sp>
        <p:nvSpPr>
          <p:cNvPr id="23565" name="Text Box 15"/>
          <p:cNvSpPr txBox="1">
            <a:spLocks noChangeArrowheads="1"/>
          </p:cNvSpPr>
          <p:nvPr/>
        </p:nvSpPr>
        <p:spPr bwMode="auto">
          <a:xfrm rot="5400000">
            <a:off x="475690" y="2255950"/>
            <a:ext cx="396551" cy="3598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058" tIns="41029" rIns="82058" bIns="41029">
            <a:spAutoFit/>
          </a:bodyPr>
          <a:lstStyle/>
          <a:p>
            <a:pPr defTabSz="914608"/>
            <a:r>
              <a:rPr lang="en-US" dirty="0"/>
              <a:t>…</a:t>
            </a:r>
          </a:p>
        </p:txBody>
      </p:sp>
      <p:sp>
        <p:nvSpPr>
          <p:cNvPr id="23566" name="Text Box 19"/>
          <p:cNvSpPr txBox="1">
            <a:spLocks noChangeArrowheads="1"/>
          </p:cNvSpPr>
          <p:nvPr/>
        </p:nvSpPr>
        <p:spPr bwMode="auto">
          <a:xfrm>
            <a:off x="3000376" y="4004703"/>
            <a:ext cx="911116" cy="698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058" tIns="41029" rIns="82058" bIns="41029">
            <a:spAutoFit/>
          </a:bodyPr>
          <a:lstStyle/>
          <a:p>
            <a:pPr defTabSz="914608"/>
            <a:r>
              <a:rPr lang="en-US" sz="2000" dirty="0"/>
              <a:t>Onsite</a:t>
            </a:r>
            <a:br>
              <a:rPr lang="en-US" sz="2000" dirty="0"/>
            </a:br>
            <a:r>
              <a:rPr lang="en-US" sz="2000" dirty="0"/>
              <a:t>Backup</a:t>
            </a:r>
          </a:p>
        </p:txBody>
      </p:sp>
      <p:sp>
        <p:nvSpPr>
          <p:cNvPr id="23567" name="Cloud"/>
          <p:cNvSpPr>
            <a:spLocks noChangeAspect="1" noEditPoints="1" noChangeArrowheads="1"/>
          </p:cNvSpPr>
          <p:nvPr/>
        </p:nvSpPr>
        <p:spPr bwMode="auto">
          <a:xfrm>
            <a:off x="6702137" y="1633258"/>
            <a:ext cx="1186295" cy="596713"/>
          </a:xfrm>
          <a:custGeom>
            <a:avLst/>
            <a:gdLst>
              <a:gd name="T0" fmla="*/ 14774228 w 21600"/>
              <a:gd name="T1" fmla="*/ 331461539 h 21600"/>
              <a:gd name="T2" fmla="*/ 2147483647 w 21600"/>
              <a:gd name="T3" fmla="*/ 662216307 h 21600"/>
              <a:gd name="T4" fmla="*/ 2147483647 w 21600"/>
              <a:gd name="T5" fmla="*/ 331461539 h 21600"/>
              <a:gd name="T6" fmla="*/ 2147483647 w 21600"/>
              <a:gd name="T7" fmla="*/ 37903523 h 21600"/>
              <a:gd name="T8" fmla="*/ 0 60000 65536"/>
              <a:gd name="T9" fmla="*/ 0 60000 65536"/>
              <a:gd name="T10" fmla="*/ 0 60000 65536"/>
              <a:gd name="T11" fmla="*/ 0 60000 65536"/>
              <a:gd name="T12" fmla="*/ 2977 w 21600"/>
              <a:gd name="T13" fmla="*/ 3262 h 21600"/>
              <a:gd name="T14" fmla="*/ 17087 w 21600"/>
              <a:gd name="T15" fmla="*/ 17337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 extrusionOk="0">
                <a:moveTo>
                  <a:pt x="1949" y="7180"/>
                </a:moveTo>
                <a:cubicBezTo>
                  <a:pt x="841" y="7336"/>
                  <a:pt x="-1" y="8613"/>
                  <a:pt x="-1" y="10137"/>
                </a:cubicBezTo>
                <a:cubicBezTo>
                  <a:pt x="-1" y="11192"/>
                  <a:pt x="409" y="12169"/>
                  <a:pt x="1074" y="12702"/>
                </a:cubicBezTo>
                <a:lnTo>
                  <a:pt x="1063" y="12668"/>
                </a:lnTo>
                <a:cubicBezTo>
                  <a:pt x="685" y="13217"/>
                  <a:pt x="474" y="13940"/>
                  <a:pt x="474" y="14690"/>
                </a:cubicBezTo>
                <a:cubicBezTo>
                  <a:pt x="475" y="16325"/>
                  <a:pt x="1451" y="17650"/>
                  <a:pt x="2655" y="17650"/>
                </a:cubicBezTo>
                <a:cubicBezTo>
                  <a:pt x="2739" y="17650"/>
                  <a:pt x="2824" y="17643"/>
                  <a:pt x="2909" y="17629"/>
                </a:cubicBezTo>
                <a:lnTo>
                  <a:pt x="2897" y="17649"/>
                </a:lnTo>
                <a:cubicBezTo>
                  <a:pt x="3585" y="19288"/>
                  <a:pt x="4863" y="20299"/>
                  <a:pt x="6247" y="20299"/>
                </a:cubicBezTo>
                <a:cubicBezTo>
                  <a:pt x="6947" y="20299"/>
                  <a:pt x="7635" y="20039"/>
                  <a:pt x="8235" y="19546"/>
                </a:cubicBezTo>
                <a:lnTo>
                  <a:pt x="8229" y="19550"/>
                </a:lnTo>
                <a:cubicBezTo>
                  <a:pt x="8855" y="20829"/>
                  <a:pt x="9908" y="21596"/>
                  <a:pt x="11036" y="21596"/>
                </a:cubicBezTo>
                <a:cubicBezTo>
                  <a:pt x="12523" y="21596"/>
                  <a:pt x="13836" y="20267"/>
                  <a:pt x="14267" y="18324"/>
                </a:cubicBezTo>
                <a:lnTo>
                  <a:pt x="14270" y="18350"/>
                </a:lnTo>
                <a:cubicBezTo>
                  <a:pt x="14730" y="18740"/>
                  <a:pt x="15260" y="18946"/>
                  <a:pt x="15802" y="18946"/>
                </a:cubicBezTo>
                <a:cubicBezTo>
                  <a:pt x="17390" y="18946"/>
                  <a:pt x="18682" y="17205"/>
                  <a:pt x="18694" y="15045"/>
                </a:cubicBezTo>
                <a:lnTo>
                  <a:pt x="18689" y="15035"/>
                </a:lnTo>
                <a:cubicBezTo>
                  <a:pt x="20357" y="14710"/>
                  <a:pt x="21597" y="12765"/>
                  <a:pt x="21597" y="10472"/>
                </a:cubicBezTo>
                <a:cubicBezTo>
                  <a:pt x="21597" y="9456"/>
                  <a:pt x="21350" y="8469"/>
                  <a:pt x="20896" y="7663"/>
                </a:cubicBezTo>
                <a:lnTo>
                  <a:pt x="20889" y="7661"/>
                </a:lnTo>
                <a:cubicBezTo>
                  <a:pt x="21031" y="7208"/>
                  <a:pt x="21105" y="6721"/>
                  <a:pt x="21105" y="6228"/>
                </a:cubicBezTo>
                <a:cubicBezTo>
                  <a:pt x="21105" y="4588"/>
                  <a:pt x="20299" y="3150"/>
                  <a:pt x="19139" y="2719"/>
                </a:cubicBezTo>
                <a:lnTo>
                  <a:pt x="19148" y="2712"/>
                </a:lnTo>
                <a:cubicBezTo>
                  <a:pt x="18940" y="1142"/>
                  <a:pt x="17933" y="-1"/>
                  <a:pt x="16758" y="-1"/>
                </a:cubicBezTo>
                <a:cubicBezTo>
                  <a:pt x="16044" y="-1"/>
                  <a:pt x="15367" y="426"/>
                  <a:pt x="14905" y="1165"/>
                </a:cubicBezTo>
                <a:lnTo>
                  <a:pt x="14909" y="1170"/>
                </a:lnTo>
                <a:cubicBezTo>
                  <a:pt x="14497" y="432"/>
                  <a:pt x="13855" y="-1"/>
                  <a:pt x="13174" y="-1"/>
                </a:cubicBezTo>
                <a:cubicBezTo>
                  <a:pt x="12347" y="-1"/>
                  <a:pt x="11590" y="637"/>
                  <a:pt x="11221" y="1645"/>
                </a:cubicBezTo>
                <a:lnTo>
                  <a:pt x="11229" y="1694"/>
                </a:lnTo>
                <a:cubicBezTo>
                  <a:pt x="10730" y="1024"/>
                  <a:pt x="10058" y="649"/>
                  <a:pt x="9358" y="649"/>
                </a:cubicBezTo>
                <a:cubicBezTo>
                  <a:pt x="8372" y="649"/>
                  <a:pt x="7466" y="1391"/>
                  <a:pt x="7003" y="2578"/>
                </a:cubicBezTo>
                <a:lnTo>
                  <a:pt x="6995" y="2602"/>
                </a:lnTo>
                <a:cubicBezTo>
                  <a:pt x="6477" y="2189"/>
                  <a:pt x="5888" y="1971"/>
                  <a:pt x="5288" y="1971"/>
                </a:cubicBezTo>
                <a:cubicBezTo>
                  <a:pt x="3423" y="1972"/>
                  <a:pt x="1912" y="4029"/>
                  <a:pt x="1912" y="6567"/>
                </a:cubicBezTo>
                <a:cubicBezTo>
                  <a:pt x="1911" y="6774"/>
                  <a:pt x="1922" y="6981"/>
                  <a:pt x="1942" y="7186"/>
                </a:cubicBezTo>
                <a:close/>
              </a:path>
              <a:path w="21600" h="21600" fill="none" extrusionOk="0">
                <a:moveTo>
                  <a:pt x="1074" y="12702"/>
                </a:moveTo>
                <a:cubicBezTo>
                  <a:pt x="1407" y="12969"/>
                  <a:pt x="1786" y="13109"/>
                  <a:pt x="2172" y="13109"/>
                </a:cubicBezTo>
                <a:cubicBezTo>
                  <a:pt x="2228" y="13109"/>
                  <a:pt x="2285" y="13107"/>
                  <a:pt x="2341" y="13101"/>
                </a:cubicBezTo>
              </a:path>
              <a:path w="21600" h="21600" fill="none" extrusionOk="0">
                <a:moveTo>
                  <a:pt x="2909" y="17629"/>
                </a:moveTo>
                <a:cubicBezTo>
                  <a:pt x="3099" y="17599"/>
                  <a:pt x="3285" y="17535"/>
                  <a:pt x="3463" y="17439"/>
                </a:cubicBezTo>
              </a:path>
              <a:path w="21600" h="21600" fill="none" extrusionOk="0">
                <a:moveTo>
                  <a:pt x="7895" y="18680"/>
                </a:moveTo>
                <a:cubicBezTo>
                  <a:pt x="7983" y="18985"/>
                  <a:pt x="8095" y="19277"/>
                  <a:pt x="8229" y="19550"/>
                </a:cubicBezTo>
              </a:path>
              <a:path w="21600" h="21600" fill="none" extrusionOk="0">
                <a:moveTo>
                  <a:pt x="14267" y="18324"/>
                </a:moveTo>
                <a:cubicBezTo>
                  <a:pt x="14336" y="18013"/>
                  <a:pt x="14380" y="17693"/>
                  <a:pt x="14400" y="17370"/>
                </a:cubicBezTo>
              </a:path>
              <a:path w="21600" h="21600" fill="none" extrusionOk="0">
                <a:moveTo>
                  <a:pt x="18694" y="15045"/>
                </a:moveTo>
                <a:cubicBezTo>
                  <a:pt x="18694" y="15034"/>
                  <a:pt x="18695" y="15024"/>
                  <a:pt x="18695" y="15013"/>
                </a:cubicBezTo>
                <a:cubicBezTo>
                  <a:pt x="18695" y="13508"/>
                  <a:pt x="18063" y="12136"/>
                  <a:pt x="17069" y="11477"/>
                </a:cubicBezTo>
              </a:path>
              <a:path w="21600" h="21600" fill="none" extrusionOk="0">
                <a:moveTo>
                  <a:pt x="20165" y="8999"/>
                </a:moveTo>
                <a:cubicBezTo>
                  <a:pt x="20479" y="8635"/>
                  <a:pt x="20726" y="8177"/>
                  <a:pt x="20889" y="7661"/>
                </a:cubicBezTo>
              </a:path>
              <a:path w="21600" h="21600" fill="none" extrusionOk="0">
                <a:moveTo>
                  <a:pt x="19186" y="3344"/>
                </a:moveTo>
                <a:cubicBezTo>
                  <a:pt x="19186" y="3328"/>
                  <a:pt x="19187" y="3313"/>
                  <a:pt x="19187" y="3297"/>
                </a:cubicBezTo>
                <a:cubicBezTo>
                  <a:pt x="19187" y="3101"/>
                  <a:pt x="19174" y="2905"/>
                  <a:pt x="19148" y="2712"/>
                </a:cubicBezTo>
              </a:path>
              <a:path w="21600" h="21600" fill="none" extrusionOk="0">
                <a:moveTo>
                  <a:pt x="14905" y="1165"/>
                </a:moveTo>
                <a:cubicBezTo>
                  <a:pt x="14754" y="1408"/>
                  <a:pt x="14629" y="1679"/>
                  <a:pt x="14535" y="1971"/>
                </a:cubicBezTo>
              </a:path>
              <a:path w="21600" h="21600" fill="none" extrusionOk="0">
                <a:moveTo>
                  <a:pt x="11221" y="1645"/>
                </a:moveTo>
                <a:cubicBezTo>
                  <a:pt x="11140" y="1866"/>
                  <a:pt x="11080" y="2099"/>
                  <a:pt x="11041" y="2340"/>
                </a:cubicBezTo>
              </a:path>
              <a:path w="21600" h="21600" fill="none" extrusionOk="0">
                <a:moveTo>
                  <a:pt x="7645" y="3276"/>
                </a:moveTo>
                <a:cubicBezTo>
                  <a:pt x="7449" y="3016"/>
                  <a:pt x="7231" y="2790"/>
                  <a:pt x="6995" y="2602"/>
                </a:cubicBezTo>
              </a:path>
              <a:path w="21600" h="21600" fill="none" extrusionOk="0">
                <a:moveTo>
                  <a:pt x="1942" y="7186"/>
                </a:moveTo>
                <a:cubicBezTo>
                  <a:pt x="1966" y="7426"/>
                  <a:pt x="2004" y="7663"/>
                  <a:pt x="2056" y="7895"/>
                </a:cubicBezTo>
              </a:path>
            </a:pathLst>
          </a:custGeom>
          <a:solidFill>
            <a:srgbClr val="DDDDDD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lIns="91429" tIns="45714" rIns="91429" bIns="45714"/>
          <a:lstStyle/>
          <a:p>
            <a:pPr algn="ctr" defTabSz="914608"/>
            <a:endParaRPr lang="en-US" sz="2000" dirty="0"/>
          </a:p>
        </p:txBody>
      </p:sp>
      <p:pic>
        <p:nvPicPr>
          <p:cNvPr id="23568" name="Picture 22" descr="symmetrix_main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181398" y="1294280"/>
            <a:ext cx="962602" cy="9833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3569" name="AutoShape 23"/>
          <p:cNvCxnSpPr>
            <a:cxnSpLocks noChangeShapeType="1"/>
            <a:endCxn id="23567" idx="0"/>
          </p:cNvCxnSpPr>
          <p:nvPr/>
        </p:nvCxnSpPr>
        <p:spPr bwMode="auto">
          <a:xfrm flipV="1">
            <a:off x="5026603" y="1931615"/>
            <a:ext cx="1679864" cy="226919"/>
          </a:xfrm>
          <a:prstGeom prst="curvedConnector3">
            <a:avLst>
              <a:gd name="adj1" fmla="val 49829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cxnSp>
      <p:cxnSp>
        <p:nvCxnSpPr>
          <p:cNvPr id="23570" name="AutoShape 24"/>
          <p:cNvCxnSpPr>
            <a:cxnSpLocks noChangeShapeType="1"/>
            <a:stCxn id="23567" idx="2"/>
          </p:cNvCxnSpPr>
          <p:nvPr/>
        </p:nvCxnSpPr>
        <p:spPr bwMode="auto">
          <a:xfrm flipV="1">
            <a:off x="7886989" y="1785938"/>
            <a:ext cx="294409" cy="145676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cxnSp>
      <p:sp>
        <p:nvSpPr>
          <p:cNvPr id="23571" name="Text Box 25"/>
          <p:cNvSpPr txBox="1">
            <a:spLocks noChangeArrowheads="1"/>
          </p:cNvSpPr>
          <p:nvPr/>
        </p:nvSpPr>
        <p:spPr bwMode="auto">
          <a:xfrm>
            <a:off x="8119442" y="2311213"/>
            <a:ext cx="991265" cy="698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058" tIns="41029" rIns="82058" bIns="41029">
            <a:spAutoFit/>
          </a:bodyPr>
          <a:lstStyle/>
          <a:p>
            <a:pPr algn="ctr" defTabSz="914608"/>
            <a:r>
              <a:rPr lang="en-US" sz="2000" dirty="0"/>
              <a:t>Remote</a:t>
            </a:r>
            <a:br>
              <a:rPr lang="en-US" sz="2000" dirty="0"/>
            </a:br>
            <a:r>
              <a:rPr lang="en-US" sz="2000" dirty="0"/>
              <a:t>mirror</a:t>
            </a:r>
          </a:p>
        </p:txBody>
      </p:sp>
      <p:pic>
        <p:nvPicPr>
          <p:cNvPr id="23572" name="Picture 26" descr="symmetrix_main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733512" y="1497386"/>
            <a:ext cx="1293091" cy="13208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3573" name="AutoShape 27"/>
          <p:cNvCxnSpPr>
            <a:cxnSpLocks noChangeShapeType="1"/>
          </p:cNvCxnSpPr>
          <p:nvPr/>
        </p:nvCxnSpPr>
        <p:spPr bwMode="auto">
          <a:xfrm rot="16200000" flipH="1">
            <a:off x="4037365" y="3160972"/>
            <a:ext cx="1051953" cy="366568"/>
          </a:xfrm>
          <a:prstGeom prst="curvedConnector3">
            <a:avLst>
              <a:gd name="adj1" fmla="val 49935"/>
            </a:avLst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</p:spPr>
      </p:cxnSp>
      <p:sp>
        <p:nvSpPr>
          <p:cNvPr id="23574" name="Text Box 28"/>
          <p:cNvSpPr txBox="1">
            <a:spLocks noChangeArrowheads="1"/>
          </p:cNvSpPr>
          <p:nvPr/>
        </p:nvSpPr>
        <p:spPr bwMode="auto">
          <a:xfrm>
            <a:off x="2782096" y="2445684"/>
            <a:ext cx="1119185" cy="13139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058" tIns="41029" rIns="82058" bIns="41029">
            <a:spAutoFit/>
          </a:bodyPr>
          <a:lstStyle/>
          <a:p>
            <a:pPr algn="ctr" defTabSz="914608"/>
            <a:r>
              <a:rPr lang="en-US" sz="2000" dirty="0"/>
              <a:t>Network</a:t>
            </a:r>
            <a:br>
              <a:rPr lang="en-US" sz="2000" dirty="0"/>
            </a:br>
            <a:r>
              <a:rPr lang="en-US" sz="2000" dirty="0"/>
              <a:t>Attached</a:t>
            </a:r>
            <a:br>
              <a:rPr lang="en-US" sz="2000" dirty="0"/>
            </a:br>
            <a:r>
              <a:rPr lang="en-US" sz="2000" dirty="0"/>
              <a:t>Storage</a:t>
            </a:r>
            <a:br>
              <a:rPr lang="en-US" sz="2000" dirty="0"/>
            </a:br>
            <a:r>
              <a:rPr lang="en-US" sz="2000" dirty="0"/>
              <a:t>(NAS)</a:t>
            </a:r>
          </a:p>
        </p:txBody>
      </p:sp>
      <p:sp>
        <p:nvSpPr>
          <p:cNvPr id="23575" name="Text Box 29"/>
          <p:cNvSpPr txBox="1">
            <a:spLocks noChangeArrowheads="1"/>
          </p:cNvSpPr>
          <p:nvPr/>
        </p:nvSpPr>
        <p:spPr bwMode="auto">
          <a:xfrm>
            <a:off x="4705959" y="2650191"/>
            <a:ext cx="1736662" cy="698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058" tIns="41029" rIns="82058" bIns="41029">
            <a:spAutoFit/>
          </a:bodyPr>
          <a:lstStyle/>
          <a:p>
            <a:pPr algn="ctr" defTabSz="914608"/>
            <a:r>
              <a:rPr lang="en-US" sz="2000" dirty="0"/>
              <a:t>w/ snapshots</a:t>
            </a:r>
            <a:br>
              <a:rPr lang="en-US" sz="2000" dirty="0"/>
            </a:br>
            <a:r>
              <a:rPr lang="en-US" sz="2000" dirty="0"/>
              <a:t>to protect data</a:t>
            </a:r>
          </a:p>
        </p:txBody>
      </p:sp>
      <p:pic>
        <p:nvPicPr>
          <p:cNvPr id="23576" name="Picture 3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013489" y="3870232"/>
            <a:ext cx="1466273" cy="731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577" name="Cloud"/>
          <p:cNvSpPr>
            <a:spLocks noChangeAspect="1" noEditPoints="1" noChangeArrowheads="1"/>
          </p:cNvSpPr>
          <p:nvPr/>
        </p:nvSpPr>
        <p:spPr bwMode="auto">
          <a:xfrm>
            <a:off x="6107546" y="4513169"/>
            <a:ext cx="1360921" cy="634534"/>
          </a:xfrm>
          <a:custGeom>
            <a:avLst/>
            <a:gdLst>
              <a:gd name="T0" fmla="*/ 22306741 w 21600"/>
              <a:gd name="T1" fmla="*/ 398565057 h 21600"/>
              <a:gd name="T2" fmla="*/ 2147483647 w 21600"/>
              <a:gd name="T3" fmla="*/ 796281032 h 21600"/>
              <a:gd name="T4" fmla="*/ 2147483647 w 21600"/>
              <a:gd name="T5" fmla="*/ 398565057 h 21600"/>
              <a:gd name="T6" fmla="*/ 2147483647 w 21600"/>
              <a:gd name="T7" fmla="*/ 45576236 h 21600"/>
              <a:gd name="T8" fmla="*/ 0 60000 65536"/>
              <a:gd name="T9" fmla="*/ 0 60000 65536"/>
              <a:gd name="T10" fmla="*/ 0 60000 65536"/>
              <a:gd name="T11" fmla="*/ 0 60000 65536"/>
              <a:gd name="T12" fmla="*/ 2977 w 21600"/>
              <a:gd name="T13" fmla="*/ 3262 h 21600"/>
              <a:gd name="T14" fmla="*/ 17087 w 21600"/>
              <a:gd name="T15" fmla="*/ 17337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 extrusionOk="0">
                <a:moveTo>
                  <a:pt x="1949" y="7180"/>
                </a:moveTo>
                <a:cubicBezTo>
                  <a:pt x="841" y="7336"/>
                  <a:pt x="-1" y="8613"/>
                  <a:pt x="-1" y="10137"/>
                </a:cubicBezTo>
                <a:cubicBezTo>
                  <a:pt x="-1" y="11192"/>
                  <a:pt x="409" y="12169"/>
                  <a:pt x="1074" y="12702"/>
                </a:cubicBezTo>
                <a:lnTo>
                  <a:pt x="1063" y="12668"/>
                </a:lnTo>
                <a:cubicBezTo>
                  <a:pt x="685" y="13217"/>
                  <a:pt x="474" y="13940"/>
                  <a:pt x="474" y="14690"/>
                </a:cubicBezTo>
                <a:cubicBezTo>
                  <a:pt x="475" y="16325"/>
                  <a:pt x="1451" y="17650"/>
                  <a:pt x="2655" y="17650"/>
                </a:cubicBezTo>
                <a:cubicBezTo>
                  <a:pt x="2739" y="17650"/>
                  <a:pt x="2824" y="17643"/>
                  <a:pt x="2909" y="17629"/>
                </a:cubicBezTo>
                <a:lnTo>
                  <a:pt x="2897" y="17649"/>
                </a:lnTo>
                <a:cubicBezTo>
                  <a:pt x="3585" y="19288"/>
                  <a:pt x="4863" y="20299"/>
                  <a:pt x="6247" y="20299"/>
                </a:cubicBezTo>
                <a:cubicBezTo>
                  <a:pt x="6947" y="20299"/>
                  <a:pt x="7635" y="20039"/>
                  <a:pt x="8235" y="19546"/>
                </a:cubicBezTo>
                <a:lnTo>
                  <a:pt x="8229" y="19550"/>
                </a:lnTo>
                <a:cubicBezTo>
                  <a:pt x="8855" y="20829"/>
                  <a:pt x="9908" y="21596"/>
                  <a:pt x="11036" y="21596"/>
                </a:cubicBezTo>
                <a:cubicBezTo>
                  <a:pt x="12523" y="21596"/>
                  <a:pt x="13836" y="20267"/>
                  <a:pt x="14267" y="18324"/>
                </a:cubicBezTo>
                <a:lnTo>
                  <a:pt x="14270" y="18350"/>
                </a:lnTo>
                <a:cubicBezTo>
                  <a:pt x="14730" y="18740"/>
                  <a:pt x="15260" y="18946"/>
                  <a:pt x="15802" y="18946"/>
                </a:cubicBezTo>
                <a:cubicBezTo>
                  <a:pt x="17390" y="18946"/>
                  <a:pt x="18682" y="17205"/>
                  <a:pt x="18694" y="15045"/>
                </a:cubicBezTo>
                <a:lnTo>
                  <a:pt x="18689" y="15035"/>
                </a:lnTo>
                <a:cubicBezTo>
                  <a:pt x="20357" y="14710"/>
                  <a:pt x="21597" y="12765"/>
                  <a:pt x="21597" y="10472"/>
                </a:cubicBezTo>
                <a:cubicBezTo>
                  <a:pt x="21597" y="9456"/>
                  <a:pt x="21350" y="8469"/>
                  <a:pt x="20896" y="7663"/>
                </a:cubicBezTo>
                <a:lnTo>
                  <a:pt x="20889" y="7661"/>
                </a:lnTo>
                <a:cubicBezTo>
                  <a:pt x="21031" y="7208"/>
                  <a:pt x="21105" y="6721"/>
                  <a:pt x="21105" y="6228"/>
                </a:cubicBezTo>
                <a:cubicBezTo>
                  <a:pt x="21105" y="4588"/>
                  <a:pt x="20299" y="3150"/>
                  <a:pt x="19139" y="2719"/>
                </a:cubicBezTo>
                <a:lnTo>
                  <a:pt x="19148" y="2712"/>
                </a:lnTo>
                <a:cubicBezTo>
                  <a:pt x="18940" y="1142"/>
                  <a:pt x="17933" y="-1"/>
                  <a:pt x="16758" y="-1"/>
                </a:cubicBezTo>
                <a:cubicBezTo>
                  <a:pt x="16044" y="-1"/>
                  <a:pt x="15367" y="426"/>
                  <a:pt x="14905" y="1165"/>
                </a:cubicBezTo>
                <a:lnTo>
                  <a:pt x="14909" y="1170"/>
                </a:lnTo>
                <a:cubicBezTo>
                  <a:pt x="14497" y="432"/>
                  <a:pt x="13855" y="-1"/>
                  <a:pt x="13174" y="-1"/>
                </a:cubicBezTo>
                <a:cubicBezTo>
                  <a:pt x="12347" y="-1"/>
                  <a:pt x="11590" y="637"/>
                  <a:pt x="11221" y="1645"/>
                </a:cubicBezTo>
                <a:lnTo>
                  <a:pt x="11229" y="1694"/>
                </a:lnTo>
                <a:cubicBezTo>
                  <a:pt x="10730" y="1024"/>
                  <a:pt x="10058" y="649"/>
                  <a:pt x="9358" y="649"/>
                </a:cubicBezTo>
                <a:cubicBezTo>
                  <a:pt x="8372" y="649"/>
                  <a:pt x="7466" y="1391"/>
                  <a:pt x="7003" y="2578"/>
                </a:cubicBezTo>
                <a:lnTo>
                  <a:pt x="6995" y="2602"/>
                </a:lnTo>
                <a:cubicBezTo>
                  <a:pt x="6477" y="2189"/>
                  <a:pt x="5888" y="1971"/>
                  <a:pt x="5288" y="1971"/>
                </a:cubicBezTo>
                <a:cubicBezTo>
                  <a:pt x="3423" y="1972"/>
                  <a:pt x="1912" y="4029"/>
                  <a:pt x="1912" y="6567"/>
                </a:cubicBezTo>
                <a:cubicBezTo>
                  <a:pt x="1911" y="6774"/>
                  <a:pt x="1922" y="6981"/>
                  <a:pt x="1942" y="7186"/>
                </a:cubicBezTo>
                <a:close/>
              </a:path>
              <a:path w="21600" h="21600" fill="none" extrusionOk="0">
                <a:moveTo>
                  <a:pt x="1074" y="12702"/>
                </a:moveTo>
                <a:cubicBezTo>
                  <a:pt x="1407" y="12969"/>
                  <a:pt x="1786" y="13109"/>
                  <a:pt x="2172" y="13109"/>
                </a:cubicBezTo>
                <a:cubicBezTo>
                  <a:pt x="2228" y="13109"/>
                  <a:pt x="2285" y="13107"/>
                  <a:pt x="2341" y="13101"/>
                </a:cubicBezTo>
              </a:path>
              <a:path w="21600" h="21600" fill="none" extrusionOk="0">
                <a:moveTo>
                  <a:pt x="2909" y="17629"/>
                </a:moveTo>
                <a:cubicBezTo>
                  <a:pt x="3099" y="17599"/>
                  <a:pt x="3285" y="17535"/>
                  <a:pt x="3463" y="17439"/>
                </a:cubicBezTo>
              </a:path>
              <a:path w="21600" h="21600" fill="none" extrusionOk="0">
                <a:moveTo>
                  <a:pt x="7895" y="18680"/>
                </a:moveTo>
                <a:cubicBezTo>
                  <a:pt x="7983" y="18985"/>
                  <a:pt x="8095" y="19277"/>
                  <a:pt x="8229" y="19550"/>
                </a:cubicBezTo>
              </a:path>
              <a:path w="21600" h="21600" fill="none" extrusionOk="0">
                <a:moveTo>
                  <a:pt x="14267" y="18324"/>
                </a:moveTo>
                <a:cubicBezTo>
                  <a:pt x="14336" y="18013"/>
                  <a:pt x="14380" y="17693"/>
                  <a:pt x="14400" y="17370"/>
                </a:cubicBezTo>
              </a:path>
              <a:path w="21600" h="21600" fill="none" extrusionOk="0">
                <a:moveTo>
                  <a:pt x="18694" y="15045"/>
                </a:moveTo>
                <a:cubicBezTo>
                  <a:pt x="18694" y="15034"/>
                  <a:pt x="18695" y="15024"/>
                  <a:pt x="18695" y="15013"/>
                </a:cubicBezTo>
                <a:cubicBezTo>
                  <a:pt x="18695" y="13508"/>
                  <a:pt x="18063" y="12136"/>
                  <a:pt x="17069" y="11477"/>
                </a:cubicBezTo>
              </a:path>
              <a:path w="21600" h="21600" fill="none" extrusionOk="0">
                <a:moveTo>
                  <a:pt x="20165" y="8999"/>
                </a:moveTo>
                <a:cubicBezTo>
                  <a:pt x="20479" y="8635"/>
                  <a:pt x="20726" y="8177"/>
                  <a:pt x="20889" y="7661"/>
                </a:cubicBezTo>
              </a:path>
              <a:path w="21600" h="21600" fill="none" extrusionOk="0">
                <a:moveTo>
                  <a:pt x="19186" y="3344"/>
                </a:moveTo>
                <a:cubicBezTo>
                  <a:pt x="19186" y="3328"/>
                  <a:pt x="19187" y="3313"/>
                  <a:pt x="19187" y="3297"/>
                </a:cubicBezTo>
                <a:cubicBezTo>
                  <a:pt x="19187" y="3101"/>
                  <a:pt x="19174" y="2905"/>
                  <a:pt x="19148" y="2712"/>
                </a:cubicBezTo>
              </a:path>
              <a:path w="21600" h="21600" fill="none" extrusionOk="0">
                <a:moveTo>
                  <a:pt x="14905" y="1165"/>
                </a:moveTo>
                <a:cubicBezTo>
                  <a:pt x="14754" y="1408"/>
                  <a:pt x="14629" y="1679"/>
                  <a:pt x="14535" y="1971"/>
                </a:cubicBezTo>
              </a:path>
              <a:path w="21600" h="21600" fill="none" extrusionOk="0">
                <a:moveTo>
                  <a:pt x="11221" y="1645"/>
                </a:moveTo>
                <a:cubicBezTo>
                  <a:pt x="11140" y="1866"/>
                  <a:pt x="11080" y="2099"/>
                  <a:pt x="11041" y="2340"/>
                </a:cubicBezTo>
              </a:path>
              <a:path w="21600" h="21600" fill="none" extrusionOk="0">
                <a:moveTo>
                  <a:pt x="7645" y="3276"/>
                </a:moveTo>
                <a:cubicBezTo>
                  <a:pt x="7449" y="3016"/>
                  <a:pt x="7231" y="2790"/>
                  <a:pt x="6995" y="2602"/>
                </a:cubicBezTo>
              </a:path>
              <a:path w="21600" h="21600" fill="none" extrusionOk="0">
                <a:moveTo>
                  <a:pt x="1942" y="7186"/>
                </a:moveTo>
                <a:cubicBezTo>
                  <a:pt x="1966" y="7426"/>
                  <a:pt x="2004" y="7663"/>
                  <a:pt x="2056" y="7895"/>
                </a:cubicBezTo>
              </a:path>
            </a:pathLst>
          </a:custGeom>
          <a:solidFill>
            <a:srgbClr val="EAEAEA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lIns="82058" tIns="41029" rIns="82058" bIns="41029" anchor="ctr"/>
          <a:lstStyle/>
          <a:p>
            <a:pPr algn="ctr" defTabSz="914608"/>
            <a:r>
              <a:rPr lang="en-US" sz="2000" dirty="0">
                <a:solidFill>
                  <a:schemeClr val="tx2"/>
                </a:solidFill>
              </a:rPr>
              <a:t>WAN</a:t>
            </a:r>
          </a:p>
        </p:txBody>
      </p:sp>
      <p:pic>
        <p:nvPicPr>
          <p:cNvPr id="23578" name="Picture 3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993785" y="4885765"/>
            <a:ext cx="1150215" cy="5729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3579" name="AutoShape 35"/>
          <p:cNvCxnSpPr>
            <a:cxnSpLocks noChangeShapeType="1"/>
            <a:endCxn id="23577" idx="0"/>
          </p:cNvCxnSpPr>
          <p:nvPr/>
        </p:nvCxnSpPr>
        <p:spPr bwMode="auto">
          <a:xfrm>
            <a:off x="5479762" y="4235824"/>
            <a:ext cx="632114" cy="595313"/>
          </a:xfrm>
          <a:prstGeom prst="curvedConnector3">
            <a:avLst>
              <a:gd name="adj1" fmla="val 49542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3580" name="AutoShape 36"/>
          <p:cNvCxnSpPr>
            <a:cxnSpLocks noChangeShapeType="1"/>
            <a:stCxn id="23577" idx="2"/>
          </p:cNvCxnSpPr>
          <p:nvPr/>
        </p:nvCxnSpPr>
        <p:spPr bwMode="auto">
          <a:xfrm>
            <a:off x="7467023" y="4831137"/>
            <a:ext cx="526762" cy="341779"/>
          </a:xfrm>
          <a:prstGeom prst="curvedConnector3">
            <a:avLst>
              <a:gd name="adj1" fmla="val 49861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23581" name="Text Box 38"/>
          <p:cNvSpPr txBox="1">
            <a:spLocks noChangeArrowheads="1"/>
          </p:cNvSpPr>
          <p:nvPr/>
        </p:nvSpPr>
        <p:spPr bwMode="auto">
          <a:xfrm>
            <a:off x="7923068" y="3937467"/>
            <a:ext cx="991266" cy="698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058" tIns="41029" rIns="82058" bIns="41029">
            <a:spAutoFit/>
          </a:bodyPr>
          <a:lstStyle/>
          <a:p>
            <a:pPr defTabSz="914608"/>
            <a:r>
              <a:rPr lang="en-US" sz="2000" dirty="0"/>
              <a:t>Remote</a:t>
            </a:r>
            <a:br>
              <a:rPr lang="en-US" sz="2000" dirty="0"/>
            </a:br>
            <a:r>
              <a:rPr lang="en-US" sz="2000" dirty="0"/>
              <a:t>Backup</a:t>
            </a:r>
          </a:p>
        </p:txBody>
      </p:sp>
      <p:cxnSp>
        <p:nvCxnSpPr>
          <p:cNvPr id="33" name="AutoShape 12"/>
          <p:cNvCxnSpPr>
            <a:cxnSpLocks noChangeShapeType="1"/>
            <a:stCxn id="38" idx="1"/>
            <a:endCxn id="35" idx="1"/>
          </p:cNvCxnSpPr>
          <p:nvPr/>
        </p:nvCxnSpPr>
        <p:spPr bwMode="auto">
          <a:xfrm rot="10800000">
            <a:off x="789132" y="4605338"/>
            <a:ext cx="1295400" cy="1588"/>
          </a:xfrm>
          <a:prstGeom prst="straightConnector1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cxnSp>
      <p:cxnSp>
        <p:nvCxnSpPr>
          <p:cNvPr id="34" name="AutoShape 12"/>
          <p:cNvCxnSpPr>
            <a:cxnSpLocks noChangeShapeType="1"/>
            <a:stCxn id="39" idx="1"/>
            <a:endCxn id="42" idx="1"/>
          </p:cNvCxnSpPr>
          <p:nvPr/>
        </p:nvCxnSpPr>
        <p:spPr bwMode="auto">
          <a:xfrm rot="10800000" flipH="1">
            <a:off x="762000" y="5138738"/>
            <a:ext cx="1295400" cy="1588"/>
          </a:xfrm>
          <a:prstGeom prst="straightConnector1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cxnSp>
      <p:pic>
        <p:nvPicPr>
          <p:cNvPr id="35" name="Picture 4" descr="bs00094_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89132" y="4343400"/>
            <a:ext cx="430068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" name="Picture 4" descr="bs00094_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19200" y="4352925"/>
            <a:ext cx="430068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7" name="Picture 4" descr="bs00094_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27332" y="4343400"/>
            <a:ext cx="430068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" name="Picture 4" descr="bs00094_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84532" y="4343400"/>
            <a:ext cx="430068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" name="Picture 4" descr="bs00094_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000" y="4876800"/>
            <a:ext cx="430068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" name="Picture 4" descr="bs00094_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92068" y="4886325"/>
            <a:ext cx="430068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" name="Picture 4" descr="bs00094_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00200" y="4876800"/>
            <a:ext cx="430068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2" name="Picture 4" descr="bs00094_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57400" y="4876800"/>
            <a:ext cx="430068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3" name="Text Box 28"/>
          <p:cNvSpPr txBox="1">
            <a:spLocks noChangeArrowheads="1"/>
          </p:cNvSpPr>
          <p:nvPr/>
        </p:nvSpPr>
        <p:spPr bwMode="auto">
          <a:xfrm>
            <a:off x="207954" y="5391634"/>
            <a:ext cx="2916246" cy="698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82058" tIns="41029" rIns="82058" bIns="41029">
            <a:spAutoFit/>
          </a:bodyPr>
          <a:lstStyle/>
          <a:p>
            <a:pPr algn="ctr" defTabSz="914608"/>
            <a:r>
              <a:rPr lang="en-US" sz="2000" dirty="0">
                <a:solidFill>
                  <a:srgbClr val="00B050"/>
                </a:solidFill>
              </a:rPr>
              <a:t>Distributed Storage</a:t>
            </a:r>
            <a:br>
              <a:rPr lang="en-US" sz="2000" dirty="0">
                <a:solidFill>
                  <a:srgbClr val="00B050"/>
                </a:solidFill>
              </a:rPr>
            </a:br>
            <a:r>
              <a:rPr lang="en-US" sz="2000" dirty="0">
                <a:solidFill>
                  <a:srgbClr val="00B050"/>
                </a:solidFill>
              </a:rPr>
              <a:t>w. internal replication</a:t>
            </a:r>
          </a:p>
        </p:txBody>
      </p:sp>
      <p:cxnSp>
        <p:nvCxnSpPr>
          <p:cNvPr id="44" name="AutoShape 12"/>
          <p:cNvCxnSpPr>
            <a:cxnSpLocks noChangeShapeType="1"/>
            <a:endCxn id="36" idx="0"/>
          </p:cNvCxnSpPr>
          <p:nvPr/>
        </p:nvCxnSpPr>
        <p:spPr bwMode="auto">
          <a:xfrm rot="5400000">
            <a:off x="788555" y="3236479"/>
            <a:ext cx="1762125" cy="470766"/>
          </a:xfrm>
          <a:prstGeom prst="straightConnector1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cxn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10.000 Years Storage </a:t>
            </a:r>
            <a:r>
              <a:rPr lang="en-US" dirty="0" err="1"/>
              <a:t>Systesm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How to build a storage system with a mean time to failure = 10.000 years?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Fun read</a:t>
            </a:r>
          </a:p>
          <a:p>
            <a:r>
              <a:rPr lang="en-US" dirty="0"/>
              <a:t>Uses lots of basic storage system principles</a:t>
            </a:r>
          </a:p>
          <a:p>
            <a:r>
              <a:rPr lang="en-US" dirty="0"/>
              <a:t>I/O performance not great</a:t>
            </a:r>
          </a:p>
          <a:p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4962" y="2362200"/>
            <a:ext cx="5934075" cy="1362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4458273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Disk is complex</a:t>
            </a:r>
          </a:p>
          <a:p>
            <a:r>
              <a:rPr lang="en-US" dirty="0"/>
              <a:t>Disk real density is on Moore’s law curve</a:t>
            </a:r>
          </a:p>
          <a:p>
            <a:r>
              <a:rPr lang="en-US" dirty="0"/>
              <a:t>Need large disk blocks to achieve good throughput</a:t>
            </a:r>
          </a:p>
          <a:p>
            <a:r>
              <a:rPr lang="en-US" dirty="0"/>
              <a:t>OS needs to perform disk scheduling</a:t>
            </a:r>
          </a:p>
          <a:p>
            <a:r>
              <a:rPr lang="en-US" dirty="0"/>
              <a:t>RAID improves reliability and high throughput at a cost</a:t>
            </a:r>
          </a:p>
          <a:p>
            <a:r>
              <a:rPr lang="en-US" dirty="0"/>
              <a:t>Careful designs to deal with disk failures</a:t>
            </a:r>
          </a:p>
          <a:p>
            <a:r>
              <a:rPr lang="en-US" dirty="0"/>
              <a:t>Flash memory has emerged at low and high ends</a:t>
            </a:r>
          </a:p>
          <a:p>
            <a:r>
              <a:rPr lang="en-US" dirty="0"/>
              <a:t>DRAM only storage systems are emerging</a:t>
            </a:r>
          </a:p>
          <a:p>
            <a:r>
              <a:rPr lang="en-US" dirty="0">
                <a:ea typeface="ＭＳ Ｐゴシック" pitchFamily="-108" charset="-128"/>
              </a:rPr>
              <a:t>Storage hierarchy is complex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R or </a:t>
            </a:r>
            <a:r>
              <a:rPr lang="en-US" sz="2400" dirty="0" err="1"/>
              <a:t>Matlab</a:t>
            </a:r>
            <a:r>
              <a:rPr lang="en-US" sz="2400" dirty="0"/>
              <a:t> implementation</a:t>
            </a:r>
          </a:p>
          <a:p>
            <a:r>
              <a:rPr lang="en-US" sz="2400" dirty="0"/>
              <a:t>Algorithm parameter tuning</a:t>
            </a:r>
          </a:p>
          <a:p>
            <a:r>
              <a:rPr lang="en-US" sz="2400" dirty="0"/>
              <a:t>C++/ Java / … implementation</a:t>
            </a:r>
          </a:p>
          <a:p>
            <a:r>
              <a:rPr lang="en-US" sz="2400" dirty="0"/>
              <a:t>Data structure optimization</a:t>
            </a:r>
          </a:p>
          <a:p>
            <a:r>
              <a:rPr lang="en-US" sz="2400" dirty="0"/>
              <a:t>Multi-threaded parallelization (single machine)</a:t>
            </a:r>
          </a:p>
          <a:p>
            <a:r>
              <a:rPr lang="en-US" sz="2400" dirty="0"/>
              <a:t>Distributed parallelization (multiple-machines)</a:t>
            </a:r>
          </a:p>
        </p:txBody>
      </p:sp>
    </p:spTree>
    <p:extLst>
      <p:ext uri="{BB962C8B-B14F-4D97-AF65-F5344CB8AC3E}">
        <p14:creationId xmlns:p14="http://schemas.microsoft.com/office/powerpoint/2010/main" val="38865453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9000" y="0"/>
            <a:ext cx="48101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99638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gin">
  <a:themeElements>
    <a:clrScheme name="Origin">
      <a:dk1>
        <a:sysClr val="windowText" lastClr="000000"/>
      </a:dk1>
      <a:lt1>
        <a:sysClr val="window" lastClr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D2DA7A"/>
      </a:accent3>
      <a:accent4>
        <a:srgbClr val="FADA7A"/>
      </a:accent4>
      <a:accent5>
        <a:srgbClr val="B88472"/>
      </a:accent5>
      <a:accent6>
        <a:srgbClr val="8E736A"/>
      </a:accent6>
      <a:hlink>
        <a:srgbClr val="B292CA"/>
      </a:hlink>
      <a:folHlink>
        <a:srgbClr val="6B5680"/>
      </a:folHlink>
    </a:clrScheme>
    <a:fontScheme name="Origin">
      <a:majorFont>
        <a:latin typeface="Bookman Old Style"/>
        <a:ea typeface=""/>
        <a:cs typeface=""/>
        <a:font script="Grek" typeface="Cambria"/>
        <a:font script="Cyrl" typeface="Cambria"/>
        <a:font script="Jpan" typeface="HG明朝E"/>
        <a:font script="Hang" typeface="돋움"/>
        <a:font script="Hans" typeface="宋体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Gill Sans MT"/>
        <a:ea typeface=""/>
        <a:cs typeface=""/>
        <a:font script="Grek" typeface="Calibri"/>
        <a:font script="Cyrl" typeface="Calibri"/>
        <a:font script="Jpan" typeface="ＭＳ Ｐゴシック"/>
        <a:font script="Hang" typeface="맑은 고딕"/>
        <a:font script="Hans" typeface="华文新魏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rigin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Origin</Template>
  <TotalTime>11436</TotalTime>
  <Words>2750</Words>
  <Application>Microsoft Office PowerPoint</Application>
  <PresentationFormat>On-screen Show (4:3)</PresentationFormat>
  <Paragraphs>639</Paragraphs>
  <Slides>74</Slides>
  <Notes>44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74</vt:i4>
      </vt:variant>
    </vt:vector>
  </HeadingPairs>
  <TitlesOfParts>
    <vt:vector size="87" baseType="lpstr">
      <vt:lpstr>ＭＳ Ｐゴシック</vt:lpstr>
      <vt:lpstr>Arial</vt:lpstr>
      <vt:lpstr>Bookman Old Style</vt:lpstr>
      <vt:lpstr>Calibri</vt:lpstr>
      <vt:lpstr>Corbel</vt:lpstr>
      <vt:lpstr>Geneva</vt:lpstr>
      <vt:lpstr>Gill Sans MT</vt:lpstr>
      <vt:lpstr>msgothic</vt:lpstr>
      <vt:lpstr>Symbol</vt:lpstr>
      <vt:lpstr>Times New Roman</vt:lpstr>
      <vt:lpstr>Wingdings</vt:lpstr>
      <vt:lpstr>Wingdings 3</vt:lpstr>
      <vt:lpstr>Origin</vt:lpstr>
      <vt:lpstr>Storage Systems</vt:lpstr>
      <vt:lpstr>Big Data Sources</vt:lpstr>
      <vt:lpstr>Big Data</vt:lpstr>
      <vt:lpstr>Dataset Size</vt:lpstr>
      <vt:lpstr>Dataset Size (NxM)</vt:lpstr>
      <vt:lpstr>Data Analysis Tool</vt:lpstr>
      <vt:lpstr>Computation Time</vt:lpstr>
      <vt:lpstr>Optimizations</vt:lpstr>
      <vt:lpstr>PowerPoint Presentation</vt:lpstr>
      <vt:lpstr>Data challenges </vt:lpstr>
      <vt:lpstr>Data growth in the life sciences</vt:lpstr>
      <vt:lpstr>The data challenge: Data growth</vt:lpstr>
      <vt:lpstr>Data resources in life science</vt:lpstr>
      <vt:lpstr>We generate data faster than we can deposit it </vt:lpstr>
      <vt:lpstr>Overview</vt:lpstr>
      <vt:lpstr>Storage</vt:lpstr>
      <vt:lpstr>The Memory Hierarchy</vt:lpstr>
      <vt:lpstr>Disk vs. Flash vs. DRAM</vt:lpstr>
      <vt:lpstr>Punch Cards</vt:lpstr>
      <vt:lpstr>Magnetophone</vt:lpstr>
      <vt:lpstr>Tape Library</vt:lpstr>
      <vt:lpstr>Scientific Storage Systems</vt:lpstr>
      <vt:lpstr>PowerPoint Presentation</vt:lpstr>
      <vt:lpstr>PowerPoint Presentation</vt:lpstr>
      <vt:lpstr>Hard Drive Teardown</vt:lpstr>
      <vt:lpstr>A Typical Magnetic Disk Controller</vt:lpstr>
      <vt:lpstr>Disk Caching</vt:lpstr>
      <vt:lpstr>Disk Arm and Head</vt:lpstr>
      <vt:lpstr>Mechanical Component of A Disk Drive</vt:lpstr>
      <vt:lpstr>Disk Sectors</vt:lpstr>
      <vt:lpstr>Disks Were Large</vt:lpstr>
      <vt:lpstr>They Are Now Much Smaller</vt:lpstr>
      <vt:lpstr>Areal Density vs. Moore’s Law</vt:lpstr>
      <vt:lpstr>50 Years Later (Mark Kryder at SNW 2006)</vt:lpstr>
      <vt:lpstr>Sample Disk Specs (from Seagate)</vt:lpstr>
      <vt:lpstr>Disk Performance (2TB disk)</vt:lpstr>
      <vt:lpstr>More on Performance</vt:lpstr>
      <vt:lpstr>FIFO (FCFS) order</vt:lpstr>
      <vt:lpstr>SSTF (Shortest Seek Time First)</vt:lpstr>
      <vt:lpstr>Elevator (SCAN)</vt:lpstr>
      <vt:lpstr>C-SCAN (Circular SCAN)</vt:lpstr>
      <vt:lpstr>Discussions</vt:lpstr>
      <vt:lpstr>Storage System</vt:lpstr>
      <vt:lpstr>RAID (Redundant Array of Independent Disks)</vt:lpstr>
      <vt:lpstr>Synopsis of RAID Levels</vt:lpstr>
      <vt:lpstr>RAID Level 6 and Beyond</vt:lpstr>
      <vt:lpstr>PowerPoint Presentation</vt:lpstr>
      <vt:lpstr>An Alternative to RAID</vt:lpstr>
      <vt:lpstr>Dealing with Disk Failures</vt:lpstr>
      <vt:lpstr>Next Generation: FLASH</vt:lpstr>
      <vt:lpstr>NAND Flash Memory</vt:lpstr>
      <vt:lpstr>Flash Memory</vt:lpstr>
      <vt:lpstr>NAND Memory Organization</vt:lpstr>
      <vt:lpstr>Flash Translation Layer</vt:lpstr>
      <vt:lpstr>What’s Wrong With FLASH?</vt:lpstr>
      <vt:lpstr>Current Development</vt:lpstr>
      <vt:lpstr>Hardware/Software Architecture</vt:lpstr>
      <vt:lpstr>Discussions</vt:lpstr>
      <vt:lpstr>Good Paper</vt:lpstr>
      <vt:lpstr>SSD Bandwidths (raw I/O)</vt:lpstr>
      <vt:lpstr>Do reads on SSD have uniform latency?</vt:lpstr>
      <vt:lpstr>Would random writes be worst case?</vt:lpstr>
      <vt:lpstr>Is a disk cache effective for SSDs?</vt:lpstr>
      <vt:lpstr>Do reads and writes interfere with each other?</vt:lpstr>
      <vt:lpstr>Do background operations affect performance?</vt:lpstr>
      <vt:lpstr>Would increasing workload randomness degrade performance?</vt:lpstr>
      <vt:lpstr>Non-volatile DRAM (NVRAM)</vt:lpstr>
      <vt:lpstr>DRAM Storage Systems</vt:lpstr>
      <vt:lpstr>Traditional Data Center Storage Hierarchy</vt:lpstr>
      <vt:lpstr>Evolved Data Center Storage Hierarchy</vt:lpstr>
      <vt:lpstr>Modern Data Center Storage Hierarchy</vt:lpstr>
      <vt:lpstr>Very Large Dataset Storage Hierarchy</vt:lpstr>
      <vt:lpstr>10.000 Years Storage Systesm</vt:lpstr>
      <vt:lpstr>Summary</vt:lpstr>
    </vt:vector>
  </TitlesOfParts>
  <Company>Hewlett-Packard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Disks</dc:title>
  <dc:creator>Lars Ailo Bongo</dc:creator>
  <cp:lastModifiedBy>Lars Ailo Bongo</cp:lastModifiedBy>
  <cp:revision>66</cp:revision>
  <dcterms:created xsi:type="dcterms:W3CDTF">2010-04-13T18:34:39Z</dcterms:created>
  <dcterms:modified xsi:type="dcterms:W3CDTF">2018-04-12T10:56:45Z</dcterms:modified>
</cp:coreProperties>
</file>